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tags/tag1.xml" ContentType="application/vnd.openxmlformats-officedocument.presentationml.tag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449" r:id="rId2"/>
    <p:sldId id="640" r:id="rId3"/>
    <p:sldId id="641" r:id="rId4"/>
    <p:sldId id="601" r:id="rId5"/>
    <p:sldId id="602" r:id="rId6"/>
    <p:sldId id="603" r:id="rId7"/>
    <p:sldId id="614" r:id="rId8"/>
    <p:sldId id="626" r:id="rId9"/>
    <p:sldId id="637" r:id="rId10"/>
    <p:sldId id="642" r:id="rId11"/>
    <p:sldId id="632" r:id="rId12"/>
    <p:sldId id="633" r:id="rId13"/>
    <p:sldId id="663" r:id="rId14"/>
    <p:sldId id="648" r:id="rId15"/>
    <p:sldId id="646" r:id="rId16"/>
    <p:sldId id="643" r:id="rId17"/>
    <p:sldId id="644" r:id="rId18"/>
    <p:sldId id="662" r:id="rId19"/>
    <p:sldId id="636" r:id="rId20"/>
    <p:sldId id="615" r:id="rId21"/>
    <p:sldId id="617" r:id="rId22"/>
    <p:sldId id="604" r:id="rId23"/>
    <p:sldId id="605" r:id="rId24"/>
    <p:sldId id="618" r:id="rId25"/>
    <p:sldId id="616" r:id="rId26"/>
    <p:sldId id="645" r:id="rId27"/>
    <p:sldId id="666" r:id="rId28"/>
    <p:sldId id="667" r:id="rId29"/>
    <p:sldId id="668" r:id="rId30"/>
    <p:sldId id="669" r:id="rId31"/>
    <p:sldId id="656" r:id="rId32"/>
    <p:sldId id="647" r:id="rId33"/>
    <p:sldId id="672" r:id="rId34"/>
    <p:sldId id="652" r:id="rId35"/>
    <p:sldId id="653" r:id="rId36"/>
    <p:sldId id="674" r:id="rId37"/>
    <p:sldId id="675" r:id="rId38"/>
    <p:sldId id="664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19" autoAdjust="0"/>
    <p:restoredTop sz="80357" autoAdjust="0"/>
  </p:normalViewPr>
  <p:slideViewPr>
    <p:cSldViewPr snapToGrid="0" snapToObjects="1">
      <p:cViewPr>
        <p:scale>
          <a:sx n="94" d="100"/>
          <a:sy n="94" d="100"/>
        </p:scale>
        <p:origin x="-728" y="5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24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BE1668-1F18-0348-A118-AC892DFC51C6}" type="datetimeFigureOut">
              <a:rPr lang="en-US" smtClean="0"/>
              <a:t>2/14/18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F34FCE-393B-CA47-B653-8CEA2CF86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50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="1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D6C2A43-E4A7-4352-83AC-644B5FC67B77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35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645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262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262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-65" charset="-128"/>
              </a:defRPr>
            </a:lvl9pPr>
          </a:lstStyle>
          <a:p>
            <a:pPr eaLnBrk="1" hangingPunct="1"/>
            <a:fld id="{8F3CB2B8-2F97-43E3-A414-B6EAEEBFEED4}" type="slidenum">
              <a:rPr lang="en-US" smtClean="0">
                <a:latin typeface="Calibri" pitchFamily="34" charset="0"/>
              </a:rPr>
              <a:pPr eaLnBrk="1" hangingPunct="1"/>
              <a:t>14</a:t>
            </a:fld>
            <a:endParaRPr lang="en-US" smtClean="0">
              <a:latin typeface="Calibri" pitchFamily="34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262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F34FCE-393B-CA47-B653-8CEA2CF8622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45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35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142C38A6-BCAB-49C6-8B67-3A7416FB9D78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26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350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9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F3BA697-29C8-4D68-B078-3C0831F435C6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9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F3BA697-29C8-4D68-B078-3C0831F435C6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9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F3BA697-29C8-4D68-B078-3C0831F435C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142C38A6-BCAB-49C6-8B67-3A7416FB9D78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350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142C38A6-BCAB-49C6-8B67-3A7416FB9D78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142C38A6-BCAB-49C6-8B67-3A7416FB9D78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142C38A6-BCAB-49C6-8B67-3A7416FB9D78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142C38A6-BCAB-49C6-8B67-3A7416FB9D78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35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350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b="1" baseline="0" dirty="0" smtClean="0">
              <a:latin typeface="Times"/>
              <a:cs typeface="Time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1C2E3-F1DB-B441-9896-2C10130FC9D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071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0479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From cells to seq, many steps. We have the</a:t>
            </a:r>
            <a:r>
              <a:rPr lang="en-US" baseline="0" smtClean="0"/>
              <a:t> whole thing automated. All these steps were done manually. Now none 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047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="1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D6C2A43-E4A7-4352-83AC-644B5FC67B77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35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35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03A373-4AB7-A54B-9ECA-1ACC14F427F8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350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EC8A2D-B86E-4AF2-8DA2-9EC37C2CA68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142C38A6-BCAB-49C6-8B67-3A7416FB9D78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="1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D6C2A43-E4A7-4352-83AC-644B5FC67B77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95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13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45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91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41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477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250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28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34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21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8772F-9B1E-AA4D-9BB5-DC6168167914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29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homer.ucsd.edu/homer/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hyperlink" Target="http://software.broadinstitute.org/software/igv/home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hyperlink" Target="http://homer.ucsd.edu/homer/ngs/tagDir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hyperlink" Target="http://homer.ucsd.edu/homer/ngs/tagDir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4" Type="http://schemas.openxmlformats.org/officeDocument/2006/relationships/image" Target="../media/image32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Box 3"/>
          <p:cNvSpPr txBox="1">
            <a:spLocks noChangeArrowheads="1"/>
          </p:cNvSpPr>
          <p:nvPr/>
        </p:nvSpPr>
        <p:spPr bwMode="auto">
          <a:xfrm>
            <a:off x="1" y="1143000"/>
            <a:ext cx="91440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rgbClr val="000099"/>
                </a:solidFill>
                <a:latin typeface="Gill Sans"/>
                <a:cs typeface="Gill Sans"/>
              </a:rPr>
              <a:t>Exploring genome-wide organization of chromatin structure by </a:t>
            </a:r>
            <a:r>
              <a:rPr lang="en-US" sz="4000" dirty="0" err="1" smtClean="0">
                <a:solidFill>
                  <a:srgbClr val="000099"/>
                </a:solidFill>
                <a:latin typeface="Gill Sans"/>
                <a:cs typeface="Gill Sans"/>
              </a:rPr>
              <a:t>ChIP-seq</a:t>
            </a:r>
            <a:endParaRPr lang="en-US" sz="4000" dirty="0">
              <a:solidFill>
                <a:srgbClr val="000099"/>
              </a:solidFill>
              <a:latin typeface="Gill Sans"/>
              <a:cs typeface="Gill Sans"/>
            </a:endParaRPr>
          </a:p>
        </p:txBody>
      </p:sp>
      <p:sp>
        <p:nvSpPr>
          <p:cNvPr id="15363" name="Rectangle 3"/>
          <p:cNvSpPr txBox="1">
            <a:spLocks noChangeArrowheads="1"/>
          </p:cNvSpPr>
          <p:nvPr/>
        </p:nvSpPr>
        <p:spPr bwMode="auto">
          <a:xfrm>
            <a:off x="798146" y="3369335"/>
            <a:ext cx="7543800" cy="2205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59" tIns="44436" rIns="90459" bIns="44436"/>
          <a:lstStyle/>
          <a:p>
            <a:pPr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0099"/>
              </a:buClr>
              <a:buFont typeface="Wingdings" pitchFamily="2" charset="2"/>
              <a:buNone/>
            </a:pPr>
            <a:r>
              <a:rPr lang="en-US" sz="2800" b="1" dirty="0" smtClean="0">
                <a:latin typeface="Gill Sans"/>
                <a:cs typeface="Gill Sans"/>
              </a:rPr>
              <a:t>Alon Goren</a:t>
            </a:r>
          </a:p>
          <a:p>
            <a:pPr algn="ctr" eaLnBrk="0" hangingPunct="0">
              <a:spcBef>
                <a:spcPct val="20000"/>
              </a:spcBef>
              <a:buClr>
                <a:srgbClr val="000099"/>
              </a:buClr>
            </a:pPr>
            <a:r>
              <a:rPr lang="en-US" sz="2400" dirty="0">
                <a:solidFill>
                  <a:prstClr val="black"/>
                </a:solidFill>
                <a:latin typeface="Gill Sans"/>
                <a:ea typeface="ＭＳ Ｐゴシック" charset="0"/>
                <a:cs typeface="Gill Sans"/>
              </a:rPr>
              <a:t>Department of Medicine</a:t>
            </a:r>
            <a:r>
              <a:rPr lang="en-US" sz="2400" dirty="0" smtClean="0">
                <a:solidFill>
                  <a:prstClr val="black"/>
                </a:solidFill>
                <a:latin typeface="Gill Sans"/>
                <a:ea typeface="ＭＳ Ｐゴシック" charset="0"/>
                <a:cs typeface="Gill Sans"/>
              </a:rPr>
              <a:t>,</a:t>
            </a:r>
          </a:p>
          <a:p>
            <a:pPr algn="ctr" eaLnBrk="0" hangingPunct="0">
              <a:spcBef>
                <a:spcPct val="20000"/>
              </a:spcBef>
              <a:buClr>
                <a:srgbClr val="000099"/>
              </a:buClr>
            </a:pPr>
            <a:r>
              <a:rPr lang="en-US" sz="2400" dirty="0" smtClean="0">
                <a:solidFill>
                  <a:prstClr val="black"/>
                </a:solidFill>
                <a:latin typeface="Gill Sans"/>
                <a:ea typeface="ＭＳ Ｐゴシック" charset="0"/>
                <a:cs typeface="Gill Sans"/>
              </a:rPr>
              <a:t>UCSD</a:t>
            </a:r>
          </a:p>
          <a:p>
            <a:pPr algn="ctr" eaLnBrk="0" hangingPunct="0">
              <a:spcBef>
                <a:spcPct val="20000"/>
              </a:spcBef>
              <a:buClr>
                <a:srgbClr val="000099"/>
              </a:buClr>
            </a:pPr>
            <a:endParaRPr lang="en-US" sz="2400" dirty="0">
              <a:solidFill>
                <a:prstClr val="black"/>
              </a:solidFill>
              <a:latin typeface="Gill Sans"/>
              <a:cs typeface="Gill Sans"/>
            </a:endParaRPr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721" y="5574445"/>
            <a:ext cx="266065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532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9"/>
    </mc:Choice>
    <mc:Fallback xmlns="">
      <p:transition xmlns:p14="http://schemas.microsoft.com/office/powerpoint/2010/main" spd="slow" advTm="683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Gill Sans"/>
                <a:cs typeface="Gill Sans"/>
              </a:rPr>
              <a:t>Outline</a:t>
            </a:r>
            <a:endParaRPr lang="en-US" sz="3600" dirty="0">
              <a:latin typeface="Gill Sans"/>
              <a:cs typeface="Gill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1796826"/>
            <a:ext cx="9144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BFBFBF"/>
                </a:solidFill>
                <a:latin typeface="Gill Sans"/>
                <a:cs typeface="Gill Sans"/>
              </a:rPr>
              <a:t>Introduction to chromatin organization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>
                <a:latin typeface="Gill Sans"/>
                <a:cs typeface="Gill Sans"/>
              </a:rPr>
              <a:t>ChIP-seq</a:t>
            </a:r>
            <a:r>
              <a:rPr lang="en-US" sz="2400" dirty="0">
                <a:latin typeface="Gill Sans"/>
                <a:cs typeface="Gill Sans"/>
              </a:rPr>
              <a:t> (Chromatin </a:t>
            </a:r>
            <a:r>
              <a:rPr lang="en-US" sz="2400" dirty="0" err="1">
                <a:latin typeface="Gill Sans"/>
                <a:cs typeface="Gill Sans"/>
              </a:rPr>
              <a:t>ImmunoPrecipitation</a:t>
            </a:r>
            <a:r>
              <a:rPr lang="en-US" sz="2400" dirty="0">
                <a:latin typeface="Gill Sans"/>
                <a:cs typeface="Gill Sans"/>
              </a:rPr>
              <a:t>) sequencing</a:t>
            </a:r>
          </a:p>
          <a:p>
            <a:endParaRPr lang="en-US" sz="2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57171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z="3600" dirty="0" err="1">
                <a:latin typeface="Gill Sans"/>
                <a:cs typeface="Gill Sans"/>
              </a:rPr>
              <a:t>ChIP-seq</a:t>
            </a:r>
            <a:endParaRPr lang="en-US" sz="3600" dirty="0">
              <a:latin typeface="Gill Sans"/>
              <a:cs typeface="Gill San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417638"/>
            <a:ext cx="8063345" cy="169402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Gill Sans"/>
                <a:cs typeface="Gill Sans"/>
              </a:rPr>
              <a:t>Map locations of proteins or protein variants bound to genomic DNA</a:t>
            </a:r>
          </a:p>
          <a:p>
            <a:r>
              <a:rPr lang="en-US" sz="2000" dirty="0">
                <a:latin typeface="Gill Sans"/>
                <a:cs typeface="Gill Sans"/>
              </a:rPr>
              <a:t>Whole genome approach: Doesn’t require </a:t>
            </a:r>
            <a:r>
              <a:rPr lang="en-US" sz="2000" i="1" dirty="0">
                <a:latin typeface="Gill Sans"/>
                <a:cs typeface="Gill Sans"/>
              </a:rPr>
              <a:t>a priori </a:t>
            </a:r>
            <a:r>
              <a:rPr lang="en-US" sz="2000" dirty="0" smtClean="0">
                <a:latin typeface="Gill Sans"/>
                <a:cs typeface="Gill Sans"/>
              </a:rPr>
              <a:t>knowledge</a:t>
            </a:r>
          </a:p>
          <a:p>
            <a:r>
              <a:rPr lang="en-US" sz="2000" dirty="0" smtClean="0">
                <a:latin typeface="Gill Sans"/>
                <a:cs typeface="Gill Sans"/>
              </a:rPr>
              <a:t>Targeting approach: identifies protein binding locations</a:t>
            </a:r>
            <a:endParaRPr lang="en-US" sz="2000" dirty="0">
              <a:latin typeface="Gill Sans"/>
              <a:cs typeface="Gill Sans"/>
            </a:endParaRPr>
          </a:p>
          <a:p>
            <a:pPr marL="0" indent="0">
              <a:buNone/>
            </a:pPr>
            <a:endParaRPr lang="en-US" sz="2000" dirty="0">
              <a:latin typeface="Gill Sans"/>
              <a:cs typeface="Gill Sans"/>
            </a:endParaRPr>
          </a:p>
          <a:p>
            <a:pPr marL="0" indent="0">
              <a:buNone/>
            </a:pPr>
            <a:r>
              <a:rPr lang="en-US" sz="2000" dirty="0">
                <a:latin typeface="Gill Sans"/>
                <a:cs typeface="Gill Sans"/>
              </a:rPr>
              <a:t>Opened up a whole new field of chromatin structure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54029"/>
          <a:stretch/>
        </p:blipFill>
        <p:spPr>
          <a:xfrm>
            <a:off x="2159000" y="4416932"/>
            <a:ext cx="2235200" cy="15673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t="27612" r="30932"/>
          <a:stretch/>
        </p:blipFill>
        <p:spPr>
          <a:xfrm>
            <a:off x="5197477" y="4906217"/>
            <a:ext cx="1851024" cy="550765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4800600" y="5181600"/>
            <a:ext cx="457201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4138" y="4733572"/>
            <a:ext cx="152772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Gill Sans"/>
                <a:cs typeface="Gill Sans"/>
              </a:rPr>
              <a:t>Cross-linked cells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62150" y="3916408"/>
            <a:ext cx="25908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latin typeface="Gill Sans"/>
                <a:cs typeface="Gill Sans"/>
              </a:rPr>
              <a:t>Immunoprecipitate</a:t>
            </a:r>
            <a:r>
              <a:rPr lang="en-US" sz="2000" dirty="0" smtClean="0">
                <a:latin typeface="Gill Sans"/>
                <a:cs typeface="Gill Sans"/>
              </a:rPr>
              <a:t> fragmented chromatin</a:t>
            </a:r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75252" y="4108571"/>
            <a:ext cx="1873249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Gill Sans"/>
                <a:cs typeface="Gill Sans"/>
              </a:rPr>
              <a:t>Purify DNA</a:t>
            </a:r>
            <a:endParaRPr lang="en-US" sz="2000" dirty="0">
              <a:latin typeface="Gill Sans"/>
              <a:cs typeface="Gill Sans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567574" y="5181600"/>
            <a:ext cx="457201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7048501" y="5181600"/>
            <a:ext cx="457201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583920" y="4981545"/>
            <a:ext cx="1401331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Gill Sans"/>
                <a:cs typeface="Gill Sans"/>
              </a:rPr>
              <a:t>Sequence</a:t>
            </a:r>
            <a:endParaRPr lang="en-US" sz="20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0692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Analysis of </a:t>
            </a:r>
            <a:r>
              <a:rPr lang="en-US" sz="3200" dirty="0" err="1" smtClean="0">
                <a:latin typeface="Gill Sans"/>
                <a:cs typeface="Gill Sans"/>
              </a:rPr>
              <a:t>ChIP-seq</a:t>
            </a:r>
            <a:r>
              <a:rPr lang="en-US" sz="3200" dirty="0" smtClean="0">
                <a:latin typeface="Gill Sans"/>
                <a:cs typeface="Gill Sans"/>
              </a:rPr>
              <a:t> data</a:t>
            </a:r>
            <a:endParaRPr lang="en-US" sz="3200" dirty="0">
              <a:latin typeface="Gill Sans"/>
              <a:cs typeface="Gill Sans"/>
            </a:endParaRPr>
          </a:p>
        </p:txBody>
      </p:sp>
      <p:pic>
        <p:nvPicPr>
          <p:cNvPr id="17" name="Picture 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130" y="2007813"/>
            <a:ext cx="4582070" cy="434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6661780" y="6513987"/>
            <a:ext cx="239808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err="1" smtClean="0">
                <a:latin typeface="Gill Sans"/>
                <a:cs typeface="Gill Sans"/>
              </a:rPr>
              <a:t>Mikkelsen</a:t>
            </a:r>
            <a:r>
              <a:rPr lang="en-US" sz="1400" dirty="0" smtClean="0">
                <a:latin typeface="Gill Sans"/>
                <a:cs typeface="Gill Sans"/>
              </a:rPr>
              <a:t> </a:t>
            </a:r>
            <a:r>
              <a:rPr lang="en-US" sz="1400" i="1" dirty="0" smtClean="0">
                <a:latin typeface="Gill Sans"/>
                <a:cs typeface="Gill Sans"/>
              </a:rPr>
              <a:t>et al.</a:t>
            </a:r>
            <a:r>
              <a:rPr lang="en-US" sz="1400" dirty="0" smtClean="0">
                <a:latin typeface="Gill Sans"/>
                <a:cs typeface="Gill Sans"/>
              </a:rPr>
              <a:t>, </a:t>
            </a:r>
            <a:r>
              <a:rPr lang="en-US" sz="1400" b="1" dirty="0" smtClean="0">
                <a:solidFill>
                  <a:srgbClr val="000000"/>
                </a:solidFill>
                <a:latin typeface="Gill Sans"/>
                <a:cs typeface="Gill Sans"/>
              </a:rPr>
              <a:t>Nature </a:t>
            </a:r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2007</a:t>
            </a:r>
            <a:endParaRPr lang="en-US" sz="1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090286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Analysis of </a:t>
            </a:r>
            <a:r>
              <a:rPr lang="en-US" sz="3200" dirty="0" err="1" smtClean="0">
                <a:latin typeface="Gill Sans"/>
                <a:cs typeface="Gill Sans"/>
              </a:rPr>
              <a:t>ChIP-seq</a:t>
            </a:r>
            <a:r>
              <a:rPr lang="en-US" sz="3200" dirty="0" smtClean="0">
                <a:latin typeface="Gill Sans"/>
                <a:cs typeface="Gill Sans"/>
              </a:rPr>
              <a:t> data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6066725" y="6513987"/>
            <a:ext cx="353360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Heinz </a:t>
            </a:r>
            <a:r>
              <a:rPr lang="en-US" sz="1400" dirty="0" smtClean="0">
                <a:latin typeface="Gill Sans"/>
                <a:cs typeface="Gill Sans"/>
              </a:rPr>
              <a:t>&amp; Benner </a:t>
            </a:r>
            <a:r>
              <a:rPr lang="en-US" sz="1400" i="1" dirty="0" smtClean="0">
                <a:latin typeface="Gill Sans"/>
                <a:cs typeface="Gill Sans"/>
              </a:rPr>
              <a:t>et al.</a:t>
            </a:r>
            <a:r>
              <a:rPr lang="en-US" sz="1400" dirty="0" smtClean="0">
                <a:latin typeface="Gill Sans"/>
                <a:cs typeface="Gill Sans"/>
              </a:rPr>
              <a:t>, </a:t>
            </a:r>
            <a:r>
              <a:rPr lang="en-US" sz="1400" b="1" dirty="0" err="1" smtClean="0">
                <a:solidFill>
                  <a:srgbClr val="000000"/>
                </a:solidFill>
                <a:latin typeface="Gill Sans"/>
                <a:cs typeface="Gill Sans"/>
              </a:rPr>
              <a:t>Mol</a:t>
            </a:r>
            <a:r>
              <a:rPr lang="en-US" sz="1400" b="1" dirty="0" smtClean="0">
                <a:solidFill>
                  <a:srgbClr val="000000"/>
                </a:solidFill>
                <a:latin typeface="Gill Sans"/>
                <a:cs typeface="Gill Sans"/>
              </a:rPr>
              <a:t> Cell </a:t>
            </a:r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2010</a:t>
            </a:r>
            <a:endParaRPr lang="en-US" sz="1400" dirty="0">
              <a:latin typeface="Gill Sans"/>
              <a:cs typeface="Gill San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19710" y="2978222"/>
            <a:ext cx="39036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"/>
                <a:cs typeface="Gill Sans"/>
                <a:hlinkClick r:id="rId3"/>
              </a:rPr>
              <a:t>http://</a:t>
            </a:r>
            <a:r>
              <a:rPr lang="en-US" sz="2400" dirty="0" err="1">
                <a:latin typeface="Gill Sans"/>
                <a:cs typeface="Gill Sans"/>
                <a:hlinkClick r:id="rId3"/>
              </a:rPr>
              <a:t>homer.ucsd.edu</a:t>
            </a:r>
            <a:r>
              <a:rPr lang="en-US" sz="2400" dirty="0">
                <a:latin typeface="Gill Sans"/>
                <a:cs typeface="Gill Sans"/>
                <a:hlinkClick r:id="rId3"/>
              </a:rPr>
              <a:t>/homer</a:t>
            </a:r>
            <a:r>
              <a:rPr lang="en-US" sz="2400" dirty="0" smtClean="0">
                <a:latin typeface="Gill Sans"/>
                <a:cs typeface="Gill Sans"/>
                <a:hlinkClick r:id="rId3"/>
              </a:rPr>
              <a:t>/</a:t>
            </a:r>
            <a:endParaRPr lang="en-US" sz="2400" dirty="0" smtClean="0">
              <a:latin typeface="Gill Sans"/>
              <a:cs typeface="Gill Sans"/>
            </a:endParaRPr>
          </a:p>
          <a:p>
            <a:endParaRPr lang="en-US" sz="2400" dirty="0">
              <a:latin typeface="Gill Sans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417638"/>
            <a:ext cx="18796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922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676400"/>
            <a:ext cx="4605471" cy="4419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1295400"/>
            <a:ext cx="3811996" cy="513498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3276600"/>
            <a:ext cx="4800600" cy="2209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828800" y="5486400"/>
            <a:ext cx="2362200" cy="838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105400" y="1371600"/>
            <a:ext cx="3962400" cy="1295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858000" y="2667000"/>
            <a:ext cx="16002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105400" y="3124200"/>
            <a:ext cx="3886200" cy="3352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50"/>
          <p:cNvSpPr txBox="1">
            <a:spLocks noChangeArrowheads="1"/>
          </p:cNvSpPr>
          <p:nvPr/>
        </p:nvSpPr>
        <p:spPr bwMode="auto">
          <a:xfrm>
            <a:off x="7783844" y="6562923"/>
            <a:ext cx="12362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b="1" dirty="0" err="1" smtClean="0">
                <a:latin typeface="+mn-lt"/>
              </a:rPr>
              <a:t>Wikipedia.org</a:t>
            </a:r>
            <a:endParaRPr lang="en-US" sz="1400" b="1" dirty="0" smtClean="0">
              <a:latin typeface="+mn-lt"/>
            </a:endParaRPr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>
                <a:latin typeface="Gill Sans"/>
                <a:cs typeface="Gill Sans"/>
              </a:rPr>
              <a:t>ChIP-seq</a:t>
            </a:r>
            <a:r>
              <a:rPr lang="en-US" sz="3600" dirty="0">
                <a:latin typeface="Gill Sans"/>
                <a:cs typeface="Gill Sans"/>
              </a:rPr>
              <a:t> – chart </a:t>
            </a:r>
            <a:r>
              <a:rPr lang="en-US" sz="3600" dirty="0" err="1">
                <a:latin typeface="Gill Sans"/>
                <a:cs typeface="Gill Sans"/>
              </a:rPr>
              <a:t>genomewide</a:t>
            </a:r>
            <a:r>
              <a:rPr lang="en-US" sz="3600" dirty="0">
                <a:latin typeface="Gill Sans"/>
                <a:cs typeface="Gill Sans"/>
              </a:rPr>
              <a:t> chromatin maps</a:t>
            </a:r>
          </a:p>
        </p:txBody>
      </p:sp>
    </p:spTree>
    <p:extLst>
      <p:ext uri="{BB962C8B-B14F-4D97-AF65-F5344CB8AC3E}">
        <p14:creationId xmlns:p14="http://schemas.microsoft.com/office/powerpoint/2010/main" val="2077761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Visualization of </a:t>
            </a:r>
            <a:r>
              <a:rPr lang="en-US" sz="3200" dirty="0" err="1" smtClean="0">
                <a:latin typeface="Gill Sans"/>
                <a:cs typeface="Gill Sans"/>
              </a:rPr>
              <a:t>ChIP-seq</a:t>
            </a:r>
            <a:r>
              <a:rPr lang="en-US" sz="3200" dirty="0" smtClean="0">
                <a:latin typeface="Gill Sans"/>
                <a:cs typeface="Gill Sans"/>
              </a:rPr>
              <a:t> data</a:t>
            </a:r>
            <a:endParaRPr lang="en-US" sz="3200" dirty="0"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185" y="1297428"/>
            <a:ext cx="7414511" cy="5113877"/>
          </a:xfrm>
          <a:prstGeom prst="rect">
            <a:avLst/>
          </a:prstGeom>
        </p:spPr>
      </p:pic>
      <p:sp>
        <p:nvSpPr>
          <p:cNvPr id="5" name="TextBox 50"/>
          <p:cNvSpPr txBox="1">
            <a:spLocks noChangeArrowheads="1"/>
          </p:cNvSpPr>
          <p:nvPr/>
        </p:nvSpPr>
        <p:spPr bwMode="auto">
          <a:xfrm>
            <a:off x="4905136" y="6508883"/>
            <a:ext cx="430304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 dirty="0">
                <a:latin typeface="+mn-lt"/>
                <a:hlinkClick r:id="rId4"/>
              </a:rPr>
              <a:t>http://software.broadinstitute.org/software/igv</a:t>
            </a:r>
            <a:r>
              <a:rPr lang="en-US" sz="1400">
                <a:latin typeface="+mn-lt"/>
                <a:hlinkClick r:id="rId4"/>
              </a:rPr>
              <a:t>/</a:t>
            </a:r>
            <a:r>
              <a:rPr lang="en-US" sz="1400" smtClean="0">
                <a:latin typeface="+mn-lt"/>
                <a:hlinkClick r:id="rId4"/>
              </a:rPr>
              <a:t>home</a:t>
            </a:r>
            <a:r>
              <a:rPr lang="en-US" sz="1400" smtClean="0">
                <a:latin typeface="+mn-lt"/>
              </a:rPr>
              <a:t> </a:t>
            </a:r>
            <a:endParaRPr lang="en-US" sz="14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43858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0684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Quality Control: library </a:t>
            </a:r>
            <a:r>
              <a:rPr lang="en-US" sz="3200" dirty="0">
                <a:latin typeface="Gill Sans"/>
                <a:cs typeface="Gill Sans"/>
              </a:rPr>
              <a:t>c</a:t>
            </a:r>
            <a:r>
              <a:rPr lang="en-US" sz="3200" dirty="0" smtClean="0">
                <a:latin typeface="Gill Sans"/>
                <a:cs typeface="Gill Sans"/>
              </a:rPr>
              <a:t>omplexity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34" name="Content Placeholder 33"/>
          <p:cNvSpPr>
            <a:spLocks noGrp="1"/>
          </p:cNvSpPr>
          <p:nvPr>
            <p:ph idx="1"/>
          </p:nvPr>
        </p:nvSpPr>
        <p:spPr>
          <a:xfrm>
            <a:off x="858088" y="1600201"/>
            <a:ext cx="7534012" cy="1085510"/>
          </a:xfrm>
        </p:spPr>
        <p:txBody>
          <a:bodyPr>
            <a:noAutofit/>
          </a:bodyPr>
          <a:lstStyle/>
          <a:p>
            <a:r>
              <a:rPr lang="en-US" sz="1800" dirty="0" smtClean="0">
                <a:latin typeface="Gill Sans"/>
                <a:cs typeface="Gill Sans"/>
              </a:rPr>
              <a:t>Reads from most types of sequencing experiments should not be identical</a:t>
            </a:r>
          </a:p>
          <a:p>
            <a:r>
              <a:rPr lang="en-US" sz="1800" dirty="0" smtClean="0">
                <a:latin typeface="Gill Sans"/>
                <a:cs typeface="Gill Sans"/>
              </a:rPr>
              <a:t>If an experiment is “clonal”, there is a good chance that not enough starting material was used during library construction/over amplified </a:t>
            </a:r>
            <a:endParaRPr lang="en-US" sz="1800" dirty="0">
              <a:latin typeface="Gill Sans"/>
              <a:cs typeface="Gill Sans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275" y="3562835"/>
            <a:ext cx="3474011" cy="2681031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3992" y="3467495"/>
            <a:ext cx="533400" cy="4699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356" y="3562836"/>
            <a:ext cx="3460584" cy="2675786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1057" y="3467495"/>
            <a:ext cx="442092" cy="508620"/>
          </a:xfrm>
          <a:prstGeom prst="rect">
            <a:avLst/>
          </a:prstGeom>
        </p:spPr>
      </p:pic>
      <p:cxnSp>
        <p:nvCxnSpPr>
          <p:cNvPr id="36" name="Straight Connector 35"/>
          <p:cNvCxnSpPr/>
          <p:nvPr/>
        </p:nvCxnSpPr>
        <p:spPr>
          <a:xfrm>
            <a:off x="1209904" y="3069783"/>
            <a:ext cx="32160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1501654" y="2983979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108840" y="2983979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1924529" y="2896124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2492924" y="2983979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360099" y="2896124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1647530" y="3136379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2966930" y="3149442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490364" y="3149442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275841" y="3232105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3675032" y="3237928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3983943" y="3149442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3093587" y="2973350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719486" y="3071831"/>
            <a:ext cx="32160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5011236" y="2986027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5000602" y="2805835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5011236" y="2894077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6002506" y="2986027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6002506" y="2894077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6476512" y="3468445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6476512" y="3151490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>
            <a:off x="6476512" y="3375539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6476512" y="3267768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>
            <a:off x="7184614" y="3239976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7184614" y="3140861"/>
            <a:ext cx="30891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6603169" y="2975398"/>
            <a:ext cx="308912" cy="0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4"/>
          <p:cNvSpPr>
            <a:spLocks noChangeArrowheads="1"/>
          </p:cNvSpPr>
          <p:nvPr/>
        </p:nvSpPr>
        <p:spPr bwMode="auto">
          <a:xfrm>
            <a:off x="5161445" y="6477000"/>
            <a:ext cx="389524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hlinkClick r:id="rId6"/>
              </a:rPr>
              <a:t>http://homer.ucsd.edu/homer/ngs/</a:t>
            </a:r>
            <a:r>
              <a:rPr lang="en-US" sz="1400" dirty="0" smtClean="0">
                <a:hlinkClick r:id="rId6"/>
              </a:rPr>
              <a:t>tagDir.html</a:t>
            </a:r>
            <a:r>
              <a:rPr lang="en-US" sz="1400" dirty="0" smtClean="0"/>
              <a:t> </a:t>
            </a:r>
            <a:endParaRPr lang="en-US" sz="14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182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212" y="2311401"/>
            <a:ext cx="5229003" cy="42217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5600" y="1507067"/>
            <a:ext cx="27770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Use the distribution between reads to estimate the length of fragments cut-out for sequencing</a:t>
            </a:r>
            <a:endParaRPr lang="en-US" dirty="0">
              <a:latin typeface="Gill Sans"/>
              <a:cs typeface="Gill Sans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935187" y="1587533"/>
            <a:ext cx="18959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933380" y="1679866"/>
            <a:ext cx="18959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829308" y="1587760"/>
            <a:ext cx="381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831115" y="1679866"/>
            <a:ext cx="381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7205588" y="1480775"/>
            <a:ext cx="665836" cy="109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205588" y="1681966"/>
            <a:ext cx="665836" cy="12881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554187" y="1679866"/>
            <a:ext cx="381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554187" y="1587533"/>
            <a:ext cx="381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910911" y="1681966"/>
            <a:ext cx="665836" cy="1090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16830" y="1462537"/>
            <a:ext cx="665836" cy="12881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681187" y="1498821"/>
            <a:ext cx="254000" cy="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ight Brace 19"/>
          <p:cNvSpPr/>
          <p:nvPr/>
        </p:nvSpPr>
        <p:spPr>
          <a:xfrm rot="5400000" flipH="1">
            <a:off x="5018316" y="1254533"/>
            <a:ext cx="237406" cy="41089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Brace 31"/>
          <p:cNvSpPr/>
          <p:nvPr/>
        </p:nvSpPr>
        <p:spPr>
          <a:xfrm rot="5400000">
            <a:off x="5756680" y="856857"/>
            <a:ext cx="247517" cy="189773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Brace 32"/>
          <p:cNvSpPr/>
          <p:nvPr/>
        </p:nvSpPr>
        <p:spPr>
          <a:xfrm rot="5400000" flipH="1">
            <a:off x="6712411" y="2169640"/>
            <a:ext cx="237406" cy="41089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Elbow Connector 36"/>
          <p:cNvCxnSpPr>
            <a:stCxn id="32" idx="1"/>
            <a:endCxn id="33" idx="1"/>
          </p:cNvCxnSpPr>
          <p:nvPr/>
        </p:nvCxnSpPr>
        <p:spPr>
          <a:xfrm rot="16200000" flipH="1">
            <a:off x="6192325" y="1617596"/>
            <a:ext cx="326901" cy="950676"/>
          </a:xfrm>
          <a:prstGeom prst="bentConnector5">
            <a:avLst>
              <a:gd name="adj1" fmla="val 49210"/>
              <a:gd name="adj2" fmla="val 50266"/>
              <a:gd name="adj3" fmla="val 50789"/>
            </a:avLst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863837" y="1064278"/>
            <a:ext cx="8567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Gill Sans"/>
                <a:cs typeface="Gill Sans"/>
              </a:rPr>
              <a:t>36 </a:t>
            </a:r>
            <a:r>
              <a:rPr lang="en-US" sz="1200" dirty="0" err="1" smtClean="0">
                <a:latin typeface="Gill Sans"/>
                <a:cs typeface="Gill Sans"/>
              </a:rPr>
              <a:t>bp</a:t>
            </a:r>
            <a:r>
              <a:rPr lang="en-US" sz="1200" dirty="0" smtClean="0">
                <a:latin typeface="Gill Sans"/>
                <a:cs typeface="Gill Sans"/>
              </a:rPr>
              <a:t> read</a:t>
            </a:r>
            <a:endParaRPr lang="en-US" sz="1200" dirty="0">
              <a:latin typeface="Gill Sans"/>
              <a:cs typeface="Gill San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977975" y="2117885"/>
            <a:ext cx="15855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Gill Sans"/>
                <a:cs typeface="Gill Sans"/>
              </a:rPr>
              <a:t>150 </a:t>
            </a:r>
            <a:r>
              <a:rPr lang="en-US" sz="1200" dirty="0" err="1" smtClean="0">
                <a:latin typeface="Gill Sans"/>
                <a:cs typeface="Gill Sans"/>
              </a:rPr>
              <a:t>bp</a:t>
            </a:r>
            <a:r>
              <a:rPr lang="en-US" sz="1200" dirty="0" smtClean="0">
                <a:latin typeface="Gill Sans"/>
                <a:cs typeface="Gill Sans"/>
              </a:rPr>
              <a:t> </a:t>
            </a:r>
            <a:r>
              <a:rPr lang="en-US" sz="1200" dirty="0" err="1" smtClean="0">
                <a:latin typeface="Gill Sans"/>
                <a:cs typeface="Gill Sans"/>
              </a:rPr>
              <a:t>ChIP</a:t>
            </a:r>
            <a:r>
              <a:rPr lang="en-US" sz="1200" dirty="0" smtClean="0">
                <a:latin typeface="Gill Sans"/>
                <a:cs typeface="Gill Sans"/>
              </a:rPr>
              <a:t> Fragment</a:t>
            </a:r>
            <a:endParaRPr lang="en-US" sz="1200" dirty="0">
              <a:latin typeface="Gill Sans"/>
              <a:cs typeface="Gill Sans"/>
            </a:endParaRPr>
          </a:p>
        </p:txBody>
      </p:sp>
      <p:sp>
        <p:nvSpPr>
          <p:cNvPr id="49" name="Title 48"/>
          <p:cNvSpPr>
            <a:spLocks noGrp="1"/>
          </p:cNvSpPr>
          <p:nvPr>
            <p:ph type="title"/>
          </p:nvPr>
        </p:nvSpPr>
        <p:spPr>
          <a:xfrm>
            <a:off x="461947" y="94316"/>
            <a:ext cx="8229600" cy="789640"/>
          </a:xfrm>
        </p:spPr>
        <p:txBody>
          <a:bodyPr>
            <a:noAutofit/>
          </a:bodyPr>
          <a:lstStyle/>
          <a:p>
            <a:r>
              <a:rPr lang="en-US" sz="3200" dirty="0">
                <a:latin typeface="Gill Sans"/>
                <a:cs typeface="Gill Sans"/>
              </a:rPr>
              <a:t>Quality </a:t>
            </a:r>
            <a:r>
              <a:rPr lang="en-US" sz="3200" dirty="0" smtClean="0">
                <a:latin typeface="Gill Sans"/>
                <a:cs typeface="Gill Sans"/>
              </a:rPr>
              <a:t>Control:  Autocorrelation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23" name="Rectangle 4"/>
          <p:cNvSpPr>
            <a:spLocks noChangeArrowheads="1"/>
          </p:cNvSpPr>
          <p:nvPr/>
        </p:nvSpPr>
        <p:spPr bwMode="auto">
          <a:xfrm>
            <a:off x="5445190" y="6533162"/>
            <a:ext cx="389524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http://homer.ucsd.edu/homer/ngs/</a:t>
            </a:r>
            <a:r>
              <a:rPr lang="en-US" sz="1400" dirty="0" smtClean="0">
                <a:hlinkClick r:id="rId3"/>
              </a:rPr>
              <a:t>tagDir.html</a:t>
            </a:r>
            <a:r>
              <a:rPr lang="en-US" sz="1400" dirty="0" smtClean="0"/>
              <a:t> </a:t>
            </a:r>
            <a:endParaRPr lang="en-US" sz="14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721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216"/>
          <a:stretch/>
        </p:blipFill>
        <p:spPr>
          <a:xfrm>
            <a:off x="2251263" y="1607687"/>
            <a:ext cx="4727434" cy="4574814"/>
          </a:xfrm>
          <a:prstGeom prst="rect">
            <a:avLst/>
          </a:prstGeom>
        </p:spPr>
      </p:pic>
      <p:sp>
        <p:nvSpPr>
          <p:cNvPr id="4" name="Title 3"/>
          <p:cNvSpPr txBox="1">
            <a:spLocks/>
          </p:cNvSpPr>
          <p:nvPr/>
        </p:nvSpPr>
        <p:spPr>
          <a:xfrm>
            <a:off x="0" y="18006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latin typeface="Gill Sans"/>
                <a:cs typeface="Gill Sans"/>
              </a:rPr>
              <a:t>ATAC-</a:t>
            </a:r>
            <a:r>
              <a:rPr lang="en-US" sz="3600" dirty="0" err="1" smtClean="0">
                <a:latin typeface="Gill Sans"/>
                <a:cs typeface="Gill Sans"/>
              </a:rPr>
              <a:t>seq</a:t>
            </a:r>
            <a:r>
              <a:rPr lang="en-US" sz="3600" dirty="0" smtClean="0">
                <a:latin typeface="Gill Sans"/>
                <a:cs typeface="Gill Sans"/>
              </a:rPr>
              <a:t>: </a:t>
            </a:r>
            <a:endParaRPr lang="en-US" sz="3600" dirty="0">
              <a:latin typeface="Gill Sans"/>
              <a:cs typeface="Gill Sans"/>
            </a:endParaRPr>
          </a:p>
          <a:p>
            <a:r>
              <a:rPr lang="en-US" sz="3600" dirty="0">
                <a:latin typeface="Gill Sans"/>
                <a:cs typeface="Gill Sans"/>
              </a:rPr>
              <a:t> a</a:t>
            </a:r>
            <a:r>
              <a:rPr lang="en-US" sz="3600" dirty="0" smtClean="0">
                <a:latin typeface="Gill Sans"/>
                <a:cs typeface="Gill Sans"/>
              </a:rPr>
              <a:t>ssay </a:t>
            </a:r>
            <a:r>
              <a:rPr lang="en-US" sz="3600" dirty="0">
                <a:latin typeface="Gill Sans"/>
                <a:cs typeface="Gill Sans"/>
              </a:rPr>
              <a:t>for </a:t>
            </a:r>
            <a:r>
              <a:rPr lang="en-US" sz="3600" dirty="0" err="1" smtClean="0">
                <a:latin typeface="Gill Sans"/>
                <a:cs typeface="Gill Sans"/>
              </a:rPr>
              <a:t>transposase</a:t>
            </a:r>
            <a:r>
              <a:rPr lang="en-US" sz="3600" dirty="0">
                <a:latin typeface="Gill Sans"/>
                <a:cs typeface="Gill Sans"/>
              </a:rPr>
              <a:t>-accessible </a:t>
            </a:r>
            <a:r>
              <a:rPr lang="en-US" sz="3600" dirty="0" smtClean="0">
                <a:latin typeface="Gill Sans"/>
                <a:cs typeface="Gill Sans"/>
              </a:rPr>
              <a:t>chromatin</a:t>
            </a:r>
            <a:endParaRPr lang="en-US" sz="3600" dirty="0">
              <a:latin typeface="Gill Sans"/>
              <a:cs typeface="Gill San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847167" y="6513987"/>
            <a:ext cx="351302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err="1" smtClean="0"/>
              <a:t>Buenrostro</a:t>
            </a:r>
            <a:r>
              <a:rPr lang="en-US" sz="1400" dirty="0" smtClean="0"/>
              <a:t> </a:t>
            </a:r>
            <a:r>
              <a:rPr lang="en-US" sz="1400" i="1" dirty="0" smtClean="0">
                <a:latin typeface="Gill Sans"/>
                <a:cs typeface="Gill Sans"/>
              </a:rPr>
              <a:t>et al.</a:t>
            </a:r>
            <a:r>
              <a:rPr lang="en-US" sz="1400" dirty="0" smtClean="0">
                <a:latin typeface="Gill Sans"/>
                <a:cs typeface="Gill Sans"/>
              </a:rPr>
              <a:t>, </a:t>
            </a:r>
            <a:r>
              <a:rPr lang="en-US" sz="1400" b="1" dirty="0" smtClean="0">
                <a:solidFill>
                  <a:srgbClr val="000000"/>
                </a:solidFill>
                <a:latin typeface="Gill Sans"/>
                <a:cs typeface="Gill Sans"/>
              </a:rPr>
              <a:t>Nature Methods </a:t>
            </a:r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2013</a:t>
            </a:r>
            <a:endParaRPr lang="en-US" sz="1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98814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Gill Sans"/>
                <a:cs typeface="Gill Sans"/>
              </a:rPr>
              <a:t>Outline</a:t>
            </a:r>
            <a:endParaRPr lang="en-US" sz="3600" dirty="0">
              <a:latin typeface="Gill Sans"/>
              <a:cs typeface="Gill Sans"/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1706696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+mj-lt"/>
              <a:buAutoNum type="arabicPeriod"/>
            </a:pPr>
            <a:r>
              <a:rPr lang="en-US" sz="2400" dirty="0" smtClean="0">
                <a:solidFill>
                  <a:srgbClr val="BFBFBF"/>
                </a:solidFill>
                <a:latin typeface="Gill Sans"/>
                <a:cs typeface="Gill Sans"/>
              </a:rPr>
              <a:t>Introduction to chromatin organization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 err="1">
                <a:solidFill>
                  <a:srgbClr val="BFBFBF"/>
                </a:solidFill>
                <a:latin typeface="Gill Sans"/>
                <a:cs typeface="Gill Sans"/>
              </a:rPr>
              <a:t>ChIP-seq</a:t>
            </a:r>
            <a:r>
              <a:rPr lang="en-US" sz="2400" dirty="0">
                <a:solidFill>
                  <a:srgbClr val="BFBFBF"/>
                </a:solidFill>
                <a:latin typeface="Gill Sans"/>
                <a:cs typeface="Gill Sans"/>
              </a:rPr>
              <a:t> (Chromatin </a:t>
            </a:r>
            <a:r>
              <a:rPr lang="en-US" sz="2400" dirty="0" err="1">
                <a:solidFill>
                  <a:srgbClr val="BFBFBF"/>
                </a:solidFill>
                <a:latin typeface="Gill Sans"/>
                <a:cs typeface="Gill Sans"/>
              </a:rPr>
              <a:t>ImmunoPrecipitation</a:t>
            </a:r>
            <a:r>
              <a:rPr lang="en-US" sz="2400" dirty="0">
                <a:solidFill>
                  <a:srgbClr val="BFBFBF"/>
                </a:solidFill>
                <a:latin typeface="Gill Sans"/>
                <a:cs typeface="Gill Sans"/>
              </a:rPr>
              <a:t>) </a:t>
            </a:r>
            <a:r>
              <a:rPr lang="en-US" sz="2400" dirty="0" smtClean="0">
                <a:solidFill>
                  <a:srgbClr val="BFBFBF"/>
                </a:solidFill>
                <a:latin typeface="Gill Sans"/>
                <a:cs typeface="Gill Sans"/>
              </a:rPr>
              <a:t>sequencing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 smtClean="0">
                <a:latin typeface="Gill Sans"/>
                <a:cs typeface="Gill Sans"/>
              </a:rPr>
              <a:t>Analysis of the genomic organization of DNA associated proteins </a:t>
            </a:r>
            <a:endParaRPr lang="en-US" sz="2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87723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Gill Sans"/>
                <a:cs typeface="Gill Sans"/>
              </a:rPr>
              <a:t>Outline</a:t>
            </a:r>
            <a:endParaRPr lang="en-US" sz="3600" dirty="0">
              <a:latin typeface="Gill Sans"/>
              <a:cs typeface="Gill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1796826"/>
            <a:ext cx="9144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Gill Sans"/>
                <a:cs typeface="Gill Sans"/>
              </a:rPr>
              <a:t>Introduction to chromatin organization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>
                <a:latin typeface="Gill Sans"/>
                <a:cs typeface="Gill Sans"/>
              </a:rPr>
              <a:t>ChIP-seq</a:t>
            </a:r>
            <a:r>
              <a:rPr lang="en-US" sz="2400" dirty="0">
                <a:latin typeface="Gill Sans"/>
                <a:cs typeface="Gill Sans"/>
              </a:rPr>
              <a:t> (Chromatin </a:t>
            </a:r>
            <a:r>
              <a:rPr lang="en-US" sz="2400" dirty="0" err="1">
                <a:latin typeface="Gill Sans"/>
                <a:cs typeface="Gill Sans"/>
              </a:rPr>
              <a:t>ImmunoPrecipitation</a:t>
            </a:r>
            <a:r>
              <a:rPr lang="en-US" sz="2400" dirty="0">
                <a:latin typeface="Gill Sans"/>
                <a:cs typeface="Gill Sans"/>
              </a:rPr>
              <a:t>) sequencing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Gill Sans"/>
                <a:cs typeface="Gill Sans"/>
              </a:rPr>
              <a:t>Analysis of the genomic organization of DNA associated proteins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Gill Sans"/>
                <a:cs typeface="Gill Sans"/>
              </a:rPr>
              <a:t>Organization of chromatin </a:t>
            </a:r>
            <a:r>
              <a:rPr lang="en-US" sz="2400" dirty="0" smtClean="0">
                <a:latin typeface="Gill Sans"/>
                <a:cs typeface="Gill Sans"/>
              </a:rPr>
              <a:t>regulators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Gill Sans"/>
                <a:cs typeface="Gill Sans"/>
              </a:rPr>
              <a:t>An example study</a:t>
            </a:r>
            <a:r>
              <a:rPr lang="en-US" sz="2400" dirty="0">
                <a:latin typeface="Gill Sans"/>
                <a:cs typeface="Gill Sans"/>
              </a:rPr>
              <a:t>: </a:t>
            </a:r>
            <a:r>
              <a:rPr lang="en-US" sz="2400" dirty="0" smtClean="0">
                <a:latin typeface="Gill Sans"/>
                <a:cs typeface="Gill Sans"/>
              </a:rPr>
              <a:t/>
            </a:r>
            <a:br>
              <a:rPr lang="en-US" sz="2400" dirty="0" smtClean="0">
                <a:latin typeface="Gill Sans"/>
                <a:cs typeface="Gill Sans"/>
              </a:rPr>
            </a:br>
            <a:r>
              <a:rPr lang="en-US" sz="2400" dirty="0" smtClean="0">
                <a:latin typeface="Gill Sans"/>
                <a:cs typeface="Gill Sans"/>
              </a:rPr>
              <a:t>Cooperative binding </a:t>
            </a:r>
            <a:r>
              <a:rPr lang="en-US" sz="2400" dirty="0">
                <a:latin typeface="Gill Sans"/>
                <a:cs typeface="Gill Sans"/>
              </a:rPr>
              <a:t>of </a:t>
            </a:r>
            <a:r>
              <a:rPr lang="en-US" sz="2400" dirty="0" smtClean="0">
                <a:latin typeface="Gill Sans"/>
                <a:cs typeface="Gill Sans"/>
              </a:rPr>
              <a:t>TFs orchestrates reprogramming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Gill Sans"/>
                <a:cs typeface="Gill Sans"/>
              </a:rPr>
              <a:t>Future directions</a:t>
            </a:r>
            <a:endParaRPr lang="en-US" sz="2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57171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377400" y="6513987"/>
            <a:ext cx="535842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Zhou, Goren &amp; Bernstein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Gill Sans"/>
                <a:cs typeface="Gill Sans"/>
              </a:rPr>
              <a:t>Nature Reviews Genetics 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2010</a:t>
            </a:r>
            <a:endParaRPr lang="en-US" sz="1400" dirty="0">
              <a:latin typeface="Gill Sans"/>
              <a:cs typeface="Gill Sans"/>
            </a:endParaRP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86099"/>
            <a:ext cx="9144000" cy="71148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Gill Sans"/>
                <a:cs typeface="Gill Sans"/>
              </a:rPr>
              <a:t>Histone modifications demarcate functional elements</a:t>
            </a:r>
            <a:endParaRPr lang="en-US" sz="3200" dirty="0">
              <a:latin typeface="Gill Sans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3096"/>
          <a:stretch/>
        </p:blipFill>
        <p:spPr>
          <a:xfrm>
            <a:off x="0" y="862028"/>
            <a:ext cx="8779186" cy="515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9819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35579"/>
            <a:ext cx="9144000" cy="1143000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latin typeface="Gill Sans"/>
                <a:cs typeface="Gill Sans"/>
              </a:rPr>
              <a:t>Annotation of putative enhancers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5425053" y="6513987"/>
            <a:ext cx="414162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err="1" smtClean="0">
                <a:latin typeface="Gill Sans"/>
                <a:cs typeface="Gill Sans"/>
              </a:rPr>
              <a:t>Heintzman</a:t>
            </a:r>
            <a:r>
              <a:rPr lang="en-US" sz="1400" dirty="0" smtClean="0">
                <a:latin typeface="Gill Sans"/>
                <a:cs typeface="Gill Sans"/>
              </a:rPr>
              <a:t>, Hon &amp; Hawkins </a:t>
            </a:r>
            <a:r>
              <a:rPr lang="en-US" sz="1400" i="1" dirty="0" smtClean="0">
                <a:latin typeface="Gill Sans"/>
                <a:cs typeface="Gill Sans"/>
              </a:rPr>
              <a:t>et al.</a:t>
            </a:r>
            <a:r>
              <a:rPr lang="en-US" sz="1400" dirty="0" smtClean="0">
                <a:latin typeface="Gill Sans"/>
                <a:cs typeface="Gill Sans"/>
              </a:rPr>
              <a:t>, </a:t>
            </a:r>
            <a:r>
              <a:rPr lang="en-US" sz="1400" b="1" dirty="0" smtClean="0">
                <a:solidFill>
                  <a:srgbClr val="000000"/>
                </a:solidFill>
                <a:latin typeface="Gill Sans"/>
                <a:cs typeface="Gill Sans"/>
              </a:rPr>
              <a:t>Nature </a:t>
            </a:r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2009</a:t>
            </a:r>
            <a:endParaRPr lang="en-US" sz="1400" dirty="0">
              <a:latin typeface="Gill Sans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060"/>
          <a:stretch/>
        </p:blipFill>
        <p:spPr>
          <a:xfrm>
            <a:off x="5998262" y="834566"/>
            <a:ext cx="2051446" cy="56794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233" y="2296696"/>
            <a:ext cx="4912793" cy="254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89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4278506" y="3279071"/>
            <a:ext cx="3019152" cy="1517904"/>
            <a:chOff x="4278506" y="3279071"/>
            <a:chExt cx="3019152" cy="1517904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8693" y="3279071"/>
              <a:ext cx="2818965" cy="1517904"/>
            </a:xfrm>
            <a:prstGeom prst="rect">
              <a:avLst/>
            </a:prstGeom>
          </p:spPr>
        </p:pic>
        <p:sp>
          <p:nvSpPr>
            <p:cNvPr id="29" name="TextBox 12"/>
            <p:cNvSpPr txBox="1">
              <a:spLocks noChangeArrowheads="1"/>
            </p:cNvSpPr>
            <p:nvPr/>
          </p:nvSpPr>
          <p:spPr bwMode="auto">
            <a:xfrm>
              <a:off x="4278506" y="3584052"/>
              <a:ext cx="125452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H3K36me3</a:t>
              </a:r>
              <a:endParaRPr lang="en-US" dirty="0">
                <a:latin typeface="Gill Sans"/>
                <a:cs typeface="Gill Sans"/>
              </a:endParaRPr>
            </a:p>
          </p:txBody>
        </p:sp>
      </p:grpSp>
      <p:grpSp>
        <p:nvGrpSpPr>
          <p:cNvPr id="40961" name="Group 9"/>
          <p:cNvGrpSpPr>
            <a:grpSpLocks/>
          </p:cNvGrpSpPr>
          <p:nvPr/>
        </p:nvGrpSpPr>
        <p:grpSpPr bwMode="auto">
          <a:xfrm>
            <a:off x="0" y="1905000"/>
            <a:ext cx="9105900" cy="4267200"/>
            <a:chOff x="0" y="1524000"/>
            <a:chExt cx="9105900" cy="4267200"/>
          </a:xfrm>
        </p:grpSpPr>
        <p:sp>
          <p:nvSpPr>
            <p:cNvPr id="3" name="Rectangle 2"/>
            <p:cNvSpPr/>
            <p:nvPr/>
          </p:nvSpPr>
          <p:spPr>
            <a:xfrm>
              <a:off x="3527425" y="1524000"/>
              <a:ext cx="5072063" cy="1308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0" y="4483100"/>
              <a:ext cx="9105900" cy="1308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</p:grpSp>
      <p:sp>
        <p:nvSpPr>
          <p:cNvPr id="40964" name="TextBox 12"/>
          <p:cNvSpPr txBox="1">
            <a:spLocks noChangeArrowheads="1"/>
          </p:cNvSpPr>
          <p:nvPr/>
        </p:nvSpPr>
        <p:spPr bwMode="auto">
          <a:xfrm>
            <a:off x="1640168" y="4876800"/>
            <a:ext cx="124877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Gill Sans"/>
                <a:cs typeface="Gill Sans"/>
              </a:rPr>
              <a:t>Beginning</a:t>
            </a:r>
          </a:p>
          <a:p>
            <a:pPr algn="ctr"/>
            <a:r>
              <a:rPr lang="en-US" dirty="0" smtClean="0">
                <a:latin typeface="Gill Sans"/>
                <a:cs typeface="Gill Sans"/>
              </a:rPr>
              <a:t>(Promoter)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40965" name="TextBox 13"/>
          <p:cNvSpPr txBox="1">
            <a:spLocks noChangeArrowheads="1"/>
          </p:cNvSpPr>
          <p:nvPr/>
        </p:nvSpPr>
        <p:spPr bwMode="auto">
          <a:xfrm>
            <a:off x="7086600" y="4876800"/>
            <a:ext cx="53316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End</a:t>
            </a:r>
          </a:p>
        </p:txBody>
      </p:sp>
      <p:sp>
        <p:nvSpPr>
          <p:cNvPr id="40966" name="TextBox 14"/>
          <p:cNvSpPr txBox="1">
            <a:spLocks noChangeArrowheads="1"/>
          </p:cNvSpPr>
          <p:nvPr/>
        </p:nvSpPr>
        <p:spPr bwMode="auto">
          <a:xfrm>
            <a:off x="4038600" y="4876800"/>
            <a:ext cx="12234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Gill Sans"/>
                <a:cs typeface="Gill Sans"/>
              </a:rPr>
              <a:t>Gene body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240961" y="2429905"/>
            <a:ext cx="1604511" cy="2380452"/>
            <a:chOff x="1240961" y="2429905"/>
            <a:chExt cx="1604511" cy="2380452"/>
          </a:xfrm>
        </p:grpSpPr>
        <p:sp>
          <p:nvSpPr>
            <p:cNvPr id="26" name="TextBox 12"/>
            <p:cNvSpPr txBox="1">
              <a:spLocks noChangeArrowheads="1"/>
            </p:cNvSpPr>
            <p:nvPr/>
          </p:nvSpPr>
          <p:spPr bwMode="auto">
            <a:xfrm>
              <a:off x="1240961" y="2630268"/>
              <a:ext cx="113910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Gill Sans"/>
                  <a:cs typeface="Gill Sans"/>
                </a:rPr>
                <a:t>H3K4me3</a:t>
              </a:r>
              <a:endParaRPr lang="en-US" dirty="0">
                <a:latin typeface="Gill Sans"/>
                <a:cs typeface="Gill Sans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16598" y="2429905"/>
              <a:ext cx="1128874" cy="2380452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352" y="4159996"/>
            <a:ext cx="279400" cy="64388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154936" y="4810356"/>
            <a:ext cx="8618260" cy="1"/>
          </a:xfrm>
          <a:prstGeom prst="straightConnector1">
            <a:avLst/>
          </a:prstGeom>
          <a:ln w="95250" cmpd="sng">
            <a:headEnd type="none"/>
            <a:tailEnd type="none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2238192" y="4440588"/>
            <a:ext cx="545247" cy="356387"/>
            <a:chOff x="2238192" y="5246688"/>
            <a:chExt cx="545247" cy="356387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2238192" y="5246688"/>
              <a:ext cx="545247" cy="0"/>
            </a:xfrm>
            <a:prstGeom prst="straightConnector1">
              <a:avLst/>
            </a:prstGeom>
            <a:ln w="57150" cmpd="sng">
              <a:headEnd type="none"/>
              <a:tailEnd type="triangl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2267861" y="5246688"/>
              <a:ext cx="0" cy="356387"/>
            </a:xfrm>
            <a:prstGeom prst="straightConnector1">
              <a:avLst/>
            </a:prstGeom>
            <a:ln w="57150" cmpd="sng">
              <a:headEnd type="none"/>
              <a:tailEnd type="none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extBox 14"/>
          <p:cNvSpPr txBox="1">
            <a:spLocks noChangeArrowheads="1"/>
          </p:cNvSpPr>
          <p:nvPr/>
        </p:nvSpPr>
        <p:spPr bwMode="auto">
          <a:xfrm>
            <a:off x="154936" y="5710535"/>
            <a:ext cx="352742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Gill Sans"/>
                <a:cs typeface="Gill Sans"/>
              </a:rPr>
              <a:t>A prototypical gene</a:t>
            </a:r>
            <a:endParaRPr lang="en-US" sz="2400" dirty="0">
              <a:latin typeface="Gill Sans"/>
              <a:cs typeface="Gill Sans"/>
            </a:endParaRPr>
          </a:p>
        </p:txBody>
      </p:sp>
      <p:sp>
        <p:nvSpPr>
          <p:cNvPr id="22" name="Title 3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Gill Sans"/>
                <a:cs typeface="Gill Sans"/>
              </a:rPr>
              <a:t>The organization of histone modifications on genes </a:t>
            </a:r>
          </a:p>
        </p:txBody>
      </p:sp>
    </p:spTree>
    <p:extLst>
      <p:ext uri="{BB962C8B-B14F-4D97-AF65-F5344CB8AC3E}">
        <p14:creationId xmlns:p14="http://schemas.microsoft.com/office/powerpoint/2010/main" val="4194059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5" grpId="0"/>
      <p:bldP spid="4096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Box 6"/>
          <p:cNvSpPr txBox="1">
            <a:spLocks noChangeArrowheads="1"/>
          </p:cNvSpPr>
          <p:nvPr/>
        </p:nvSpPr>
        <p:spPr bwMode="auto">
          <a:xfrm>
            <a:off x="5963333" y="6473825"/>
            <a:ext cx="316796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Barth </a:t>
            </a:r>
            <a:r>
              <a:rPr lang="en-US" sz="1400" i="1" dirty="0" smtClean="0">
                <a:latin typeface="Gill Sans"/>
                <a:cs typeface="Gill Sans"/>
              </a:rPr>
              <a:t>et al.</a:t>
            </a:r>
            <a:r>
              <a:rPr lang="en-US" sz="1400" b="1" dirty="0" smtClean="0">
                <a:latin typeface="Gill Sans"/>
                <a:cs typeface="Gill Sans"/>
              </a:rPr>
              <a:t>, </a:t>
            </a:r>
            <a:r>
              <a:rPr lang="en-US" sz="1400" b="1" dirty="0">
                <a:latin typeface="Gill Sans"/>
                <a:cs typeface="Gill Sans"/>
              </a:rPr>
              <a:t>Trends in Bio Sci. 2010</a:t>
            </a:r>
          </a:p>
        </p:txBody>
      </p:sp>
      <p:grpSp>
        <p:nvGrpSpPr>
          <p:cNvPr id="40961" name="Group 9"/>
          <p:cNvGrpSpPr>
            <a:grpSpLocks/>
          </p:cNvGrpSpPr>
          <p:nvPr/>
        </p:nvGrpSpPr>
        <p:grpSpPr bwMode="auto">
          <a:xfrm>
            <a:off x="0" y="1905000"/>
            <a:ext cx="9105900" cy="4267200"/>
            <a:chOff x="0" y="1524000"/>
            <a:chExt cx="9105900" cy="4267200"/>
          </a:xfrm>
        </p:grpSpPr>
        <p:pic>
          <p:nvPicPr>
            <p:cNvPr id="40967" name="Picture 2" descr="C:\Documents and Settings\Oren Ram\Desktop\image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96625" y="1959980"/>
              <a:ext cx="8928126" cy="305185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" name="Rectangle 2"/>
            <p:cNvSpPr/>
            <p:nvPr/>
          </p:nvSpPr>
          <p:spPr>
            <a:xfrm>
              <a:off x="3527425" y="1524000"/>
              <a:ext cx="5072063" cy="1308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0" y="4483100"/>
              <a:ext cx="9105900" cy="1308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</p:grp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1640168" y="4876800"/>
            <a:ext cx="124877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Gill Sans"/>
                <a:cs typeface="Gill Sans"/>
              </a:rPr>
              <a:t>Beginning</a:t>
            </a:r>
          </a:p>
          <a:p>
            <a:pPr algn="ctr"/>
            <a:r>
              <a:rPr lang="en-US" dirty="0" smtClean="0">
                <a:latin typeface="Gill Sans"/>
                <a:cs typeface="Gill Sans"/>
              </a:rPr>
              <a:t>(Promoter)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7086600" y="4876800"/>
            <a:ext cx="53316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End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4038600" y="4876800"/>
            <a:ext cx="12234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latin typeface="Gill Sans"/>
                <a:cs typeface="Gill Sans"/>
              </a:rPr>
              <a:t>Gene body</a:t>
            </a:r>
          </a:p>
        </p:txBody>
      </p:sp>
      <p:sp>
        <p:nvSpPr>
          <p:cNvPr id="11" name="Title 3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Gill Sans"/>
                <a:cs typeface="Gill Sans"/>
              </a:rPr>
              <a:t>The organization of histone modifications on genes </a:t>
            </a:r>
          </a:p>
        </p:txBody>
      </p:sp>
    </p:spTree>
    <p:extLst>
      <p:ext uri="{BB962C8B-B14F-4D97-AF65-F5344CB8AC3E}">
        <p14:creationId xmlns:p14="http://schemas.microsoft.com/office/powerpoint/2010/main" val="117797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Box 6"/>
          <p:cNvSpPr txBox="1">
            <a:spLocks noChangeArrowheads="1"/>
          </p:cNvSpPr>
          <p:nvPr/>
        </p:nvSpPr>
        <p:spPr bwMode="auto">
          <a:xfrm>
            <a:off x="6858000" y="6473825"/>
            <a:ext cx="215062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dirty="0" smtClean="0"/>
              <a:t>Ernst </a:t>
            </a:r>
            <a:r>
              <a:rPr lang="en-US" sz="1400" i="1" dirty="0" smtClean="0"/>
              <a:t>et al.</a:t>
            </a:r>
            <a:r>
              <a:rPr lang="en-US" sz="1400" dirty="0" smtClean="0"/>
              <a:t>,</a:t>
            </a:r>
            <a:r>
              <a:rPr lang="en-US" sz="1400" b="1" dirty="0" smtClean="0"/>
              <a:t> Nature 2011</a:t>
            </a:r>
            <a:endParaRPr lang="en-US" sz="1400" b="1" dirty="0"/>
          </a:p>
        </p:txBody>
      </p:sp>
      <p:sp>
        <p:nvSpPr>
          <p:cNvPr id="40963" name="Rectangle 8"/>
          <p:cNvSpPr>
            <a:spLocks noChangeArrowheads="1"/>
          </p:cNvSpPr>
          <p:nvPr/>
        </p:nvSpPr>
        <p:spPr bwMode="auto">
          <a:xfrm>
            <a:off x="0" y="0"/>
            <a:ext cx="8763000" cy="875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dirty="0" smtClean="0">
                <a:solidFill>
                  <a:srgbClr val="000099"/>
                </a:solidFill>
                <a:latin typeface="Tahoma" pitchFamily="34" charset="0"/>
              </a:rPr>
              <a:t>Chromatin States – </a:t>
            </a:r>
            <a:r>
              <a:rPr lang="en-US" sz="2800" dirty="0">
                <a:solidFill>
                  <a:srgbClr val="000099"/>
                </a:solidFill>
                <a:latin typeface="Tahoma" pitchFamily="34" charset="0"/>
              </a:rPr>
              <a:t>Discrete Genomic </a:t>
            </a:r>
            <a:r>
              <a:rPr lang="en-US" sz="2800" dirty="0" smtClean="0">
                <a:solidFill>
                  <a:srgbClr val="000099"/>
                </a:solidFill>
                <a:latin typeface="Tahoma" pitchFamily="34" charset="0"/>
              </a:rPr>
              <a:t>Combinations of HMs</a:t>
            </a:r>
            <a:endParaRPr lang="en-US" sz="2800" dirty="0">
              <a:solidFill>
                <a:srgbClr val="000099"/>
              </a:solidFill>
              <a:latin typeface="Tahoma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914400"/>
            <a:ext cx="8529123" cy="555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7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5400"/>
            <a:ext cx="9144000" cy="4262529"/>
          </a:xfrm>
          <a:prstGeom prst="rect">
            <a:avLst/>
          </a:prstGeom>
        </p:spPr>
      </p:pic>
      <p:sp>
        <p:nvSpPr>
          <p:cNvPr id="6" name="Title 3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Gill Sans"/>
                <a:cs typeface="Gill Sans"/>
              </a:rPr>
              <a:t>Fine-Tuning of genomic elements by histone modifications</a:t>
            </a:r>
            <a:endParaRPr lang="en-US" sz="3000" dirty="0">
              <a:latin typeface="Gill Sans"/>
              <a:cs typeface="Gill San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377400" y="6513987"/>
            <a:ext cx="535842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Zhou, Goren &amp; Bernstein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Gill Sans"/>
                <a:cs typeface="Gill Sans"/>
              </a:rPr>
              <a:t>Nature Reviews Genetics 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2010</a:t>
            </a:r>
            <a:endParaRPr lang="en-US" sz="1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747865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Gill Sans"/>
                <a:cs typeface="Gill Sans"/>
              </a:rPr>
              <a:t>Outline</a:t>
            </a:r>
            <a:endParaRPr lang="en-US" sz="3600" dirty="0">
              <a:latin typeface="Gill Sans"/>
              <a:cs typeface="Gill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1796826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BFBFBF"/>
                </a:solidFill>
                <a:latin typeface="Gill Sans"/>
                <a:cs typeface="Gill Sans"/>
              </a:rPr>
              <a:t>Introduction to chromatin organization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>
                <a:solidFill>
                  <a:srgbClr val="BFBFBF"/>
                </a:solidFill>
                <a:latin typeface="Gill Sans"/>
                <a:cs typeface="Gill Sans"/>
              </a:rPr>
              <a:t>ChIP-seq</a:t>
            </a:r>
            <a:r>
              <a:rPr lang="en-US" sz="2400" dirty="0">
                <a:solidFill>
                  <a:srgbClr val="BFBFBF"/>
                </a:solidFill>
                <a:latin typeface="Gill Sans"/>
                <a:cs typeface="Gill Sans"/>
              </a:rPr>
              <a:t> (Chromatin </a:t>
            </a:r>
            <a:r>
              <a:rPr lang="en-US" sz="2400" dirty="0" err="1">
                <a:solidFill>
                  <a:srgbClr val="BFBFBF"/>
                </a:solidFill>
                <a:latin typeface="Gill Sans"/>
                <a:cs typeface="Gill Sans"/>
              </a:rPr>
              <a:t>ImmunoPrecipitation</a:t>
            </a:r>
            <a:r>
              <a:rPr lang="en-US" sz="2400" dirty="0">
                <a:solidFill>
                  <a:srgbClr val="BFBFBF"/>
                </a:solidFill>
                <a:latin typeface="Gill Sans"/>
                <a:cs typeface="Gill Sans"/>
              </a:rPr>
              <a:t>) sequencing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BFBFBF"/>
                </a:solidFill>
                <a:latin typeface="Gill Sans"/>
                <a:cs typeface="Gill Sans"/>
              </a:rPr>
              <a:t>Analysis of the genomic organization of DNA associated proteins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Gill Sans"/>
                <a:cs typeface="Gill Sans"/>
              </a:rPr>
              <a:t>An example study</a:t>
            </a:r>
            <a:r>
              <a:rPr lang="en-US" sz="2400" dirty="0">
                <a:latin typeface="Gill Sans"/>
                <a:cs typeface="Gill Sans"/>
              </a:rPr>
              <a:t>: </a:t>
            </a:r>
            <a:r>
              <a:rPr lang="en-US" sz="2400" dirty="0" smtClean="0">
                <a:latin typeface="Gill Sans"/>
                <a:cs typeface="Gill Sans"/>
              </a:rPr>
              <a:t/>
            </a:r>
            <a:br>
              <a:rPr lang="en-US" sz="2400" dirty="0" smtClean="0">
                <a:latin typeface="Gill Sans"/>
                <a:cs typeface="Gill Sans"/>
              </a:rPr>
            </a:br>
            <a:r>
              <a:rPr lang="en-US" sz="2400" dirty="0" smtClean="0">
                <a:latin typeface="Gill Sans"/>
                <a:cs typeface="Gill Sans"/>
              </a:rPr>
              <a:t>Cooperative binding </a:t>
            </a:r>
            <a:r>
              <a:rPr lang="en-US" sz="2400" dirty="0">
                <a:latin typeface="Gill Sans"/>
                <a:cs typeface="Gill Sans"/>
              </a:rPr>
              <a:t>of </a:t>
            </a:r>
            <a:r>
              <a:rPr lang="en-US" sz="2400" dirty="0" smtClean="0">
                <a:latin typeface="Gill Sans"/>
                <a:cs typeface="Gill Sans"/>
              </a:rPr>
              <a:t>TFs orchestrates reprogramming</a:t>
            </a:r>
            <a:endParaRPr lang="en-US" sz="2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98306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Gill Sans"/>
                <a:cs typeface="Gill Sans"/>
              </a:rPr>
              <a:t>TF binding orchestrates reprograming </a:t>
            </a:r>
            <a:endParaRPr lang="en-US" sz="3000" dirty="0">
              <a:latin typeface="Gill Sans"/>
              <a:cs typeface="Gill San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464787" y="6475637"/>
            <a:ext cx="267921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smtClean="0"/>
              <a:t>Chronis &amp;</a:t>
            </a:r>
            <a:r>
              <a:rPr lang="en-US" sz="1400" dirty="0" smtClean="0">
                <a:latin typeface="Gill Sans"/>
                <a:cs typeface="Gill Sans"/>
              </a:rPr>
              <a:t> </a:t>
            </a:r>
            <a:r>
              <a:rPr lang="en-US" sz="1400" dirty="0" err="1" smtClean="0"/>
              <a:t>Fiziev</a:t>
            </a:r>
            <a:r>
              <a:rPr lang="en-US" sz="1400" dirty="0" smtClean="0"/>
              <a:t> et. al  </a:t>
            </a:r>
            <a:r>
              <a:rPr lang="en-US" sz="1400" b="1" dirty="0" smtClean="0">
                <a:solidFill>
                  <a:srgbClr val="000000"/>
                </a:solidFill>
                <a:latin typeface="Gill Sans"/>
                <a:cs typeface="Gill Sans"/>
              </a:rPr>
              <a:t>Cell </a:t>
            </a:r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2017</a:t>
            </a:r>
            <a:endParaRPr lang="en-US" sz="1400" dirty="0"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233" y="1296956"/>
            <a:ext cx="5019832" cy="507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042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0" y="77495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Gill Sans"/>
                <a:cs typeface="Gill Sans"/>
              </a:rPr>
              <a:t>TF Binding during reprograming stages </a:t>
            </a:r>
            <a:endParaRPr lang="en-US" sz="3000" dirty="0">
              <a:latin typeface="Gill Sans"/>
              <a:cs typeface="Gill San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464787" y="6475637"/>
            <a:ext cx="267921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smtClean="0"/>
              <a:t>Chronis &amp;</a:t>
            </a:r>
            <a:r>
              <a:rPr lang="en-US" sz="1400" dirty="0" smtClean="0">
                <a:latin typeface="Gill Sans"/>
                <a:cs typeface="Gill Sans"/>
              </a:rPr>
              <a:t> </a:t>
            </a:r>
            <a:r>
              <a:rPr lang="en-US" sz="1400" dirty="0" err="1" smtClean="0"/>
              <a:t>Fiziev</a:t>
            </a:r>
            <a:r>
              <a:rPr lang="en-US" sz="1400" dirty="0" smtClean="0"/>
              <a:t> et. al  </a:t>
            </a:r>
            <a:r>
              <a:rPr lang="en-US" sz="1400" b="1" dirty="0" smtClean="0">
                <a:solidFill>
                  <a:srgbClr val="000000"/>
                </a:solidFill>
                <a:latin typeface="Gill Sans"/>
                <a:cs typeface="Gill Sans"/>
              </a:rPr>
              <a:t>Cell </a:t>
            </a:r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2017</a:t>
            </a:r>
            <a:endParaRPr lang="en-US" sz="1400" dirty="0">
              <a:latin typeface="Gill Sans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210" y="921789"/>
            <a:ext cx="6876193" cy="555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9637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0" y="77495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Gill Sans"/>
                <a:cs typeface="Gill Sans"/>
              </a:rPr>
              <a:t>TF Binding during reprograming stages </a:t>
            </a:r>
            <a:endParaRPr lang="en-US" sz="3000" dirty="0">
              <a:latin typeface="Gill Sans"/>
              <a:cs typeface="Gill San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464787" y="6475637"/>
            <a:ext cx="267921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smtClean="0"/>
              <a:t>Chronis &amp;</a:t>
            </a:r>
            <a:r>
              <a:rPr lang="en-US" sz="1400" dirty="0" smtClean="0">
                <a:latin typeface="Gill Sans"/>
                <a:cs typeface="Gill Sans"/>
              </a:rPr>
              <a:t> </a:t>
            </a:r>
            <a:r>
              <a:rPr lang="en-US" sz="1400" dirty="0" err="1" smtClean="0"/>
              <a:t>Fiziev</a:t>
            </a:r>
            <a:r>
              <a:rPr lang="en-US" sz="1400" dirty="0" smtClean="0"/>
              <a:t> et. al  </a:t>
            </a:r>
            <a:r>
              <a:rPr lang="en-US" sz="1400" b="1" dirty="0" smtClean="0">
                <a:solidFill>
                  <a:srgbClr val="000000"/>
                </a:solidFill>
                <a:latin typeface="Gill Sans"/>
                <a:cs typeface="Gill Sans"/>
              </a:rPr>
              <a:t>Cell </a:t>
            </a:r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2017</a:t>
            </a:r>
            <a:endParaRPr lang="en-US" sz="1400" dirty="0"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396" y="1014847"/>
            <a:ext cx="5836881" cy="553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096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Gill Sans"/>
                <a:cs typeface="Gill Sans"/>
              </a:rPr>
              <a:t>Outline</a:t>
            </a:r>
            <a:endParaRPr lang="en-US" sz="3600" dirty="0">
              <a:latin typeface="Gill Sans"/>
              <a:cs typeface="Gill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179682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Gill Sans"/>
                <a:cs typeface="Gill Sans"/>
              </a:rPr>
              <a:t>Introduction to chromatin </a:t>
            </a:r>
            <a:r>
              <a:rPr lang="en-US" sz="2400" dirty="0" smtClean="0">
                <a:latin typeface="Gill Sans"/>
                <a:cs typeface="Gill Sans"/>
              </a:rPr>
              <a:t>organization</a:t>
            </a:r>
            <a:endParaRPr lang="en-US" sz="2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57171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0" y="77495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latin typeface="Gill Sans"/>
                <a:cs typeface="Gill Sans"/>
              </a:rPr>
              <a:t>Enhancer reorganization during reprograming stages </a:t>
            </a:r>
            <a:endParaRPr lang="en-US" sz="3000" dirty="0">
              <a:latin typeface="Gill Sans"/>
              <a:cs typeface="Gill San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464787" y="6475637"/>
            <a:ext cx="267921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smtClean="0"/>
              <a:t>Chronis &amp;</a:t>
            </a:r>
            <a:r>
              <a:rPr lang="en-US" sz="1400" dirty="0" smtClean="0">
                <a:latin typeface="Gill Sans"/>
                <a:cs typeface="Gill Sans"/>
              </a:rPr>
              <a:t> </a:t>
            </a:r>
            <a:r>
              <a:rPr lang="en-US" sz="1400" dirty="0" err="1" smtClean="0"/>
              <a:t>Fiziev</a:t>
            </a:r>
            <a:r>
              <a:rPr lang="en-US" sz="1400" dirty="0" smtClean="0"/>
              <a:t> et. al  </a:t>
            </a:r>
            <a:r>
              <a:rPr lang="en-US" sz="1400" b="1" dirty="0" smtClean="0">
                <a:solidFill>
                  <a:srgbClr val="000000"/>
                </a:solidFill>
                <a:latin typeface="Gill Sans"/>
                <a:cs typeface="Gill Sans"/>
              </a:rPr>
              <a:t>Cell </a:t>
            </a:r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2017</a:t>
            </a:r>
            <a:endParaRPr lang="en-US" sz="1400" dirty="0">
              <a:latin typeface="Gill Sans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38300"/>
            <a:ext cx="9144000" cy="357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1767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Gill Sans"/>
                <a:cs typeface="Gill Sans"/>
              </a:rPr>
              <a:t>Outline</a:t>
            </a:r>
            <a:endParaRPr lang="en-US" sz="3600" dirty="0">
              <a:latin typeface="Gill Sans"/>
              <a:cs typeface="Gill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1796826"/>
            <a:ext cx="914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Introduction to chromatin organization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ChIP-seq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 (Chromatin 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ImmunoPrecipitation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) sequencing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Analysis of the genomic organization of DNA associated proteins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An example study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: 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/>
            </a:r>
            <a:b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</a:b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Cooperative binding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of 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Gill Sans"/>
                <a:cs typeface="Gill Sans"/>
              </a:rPr>
              <a:t>TFs orchestrates reprogramming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Gill Sans"/>
                <a:cs typeface="Gill Sans"/>
              </a:rPr>
              <a:t>Future directions</a:t>
            </a:r>
            <a:endParaRPr lang="en-US" sz="2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13551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7"/>
          <p:cNvSpPr txBox="1">
            <a:spLocks noChangeArrowheads="1"/>
          </p:cNvSpPr>
          <p:nvPr/>
        </p:nvSpPr>
        <p:spPr bwMode="auto">
          <a:xfrm>
            <a:off x="1" y="474712"/>
            <a:ext cx="9144000" cy="52322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Gill Sans"/>
                <a:cs typeface="Gill Sans"/>
              </a:rPr>
              <a:t>Robust </a:t>
            </a:r>
            <a:r>
              <a:rPr lang="en-US" sz="2800" dirty="0" smtClean="0">
                <a:latin typeface="Gill Sans"/>
                <a:cs typeface="Gill Sans"/>
              </a:rPr>
              <a:t>scalable </a:t>
            </a:r>
            <a:r>
              <a:rPr lang="en-US" sz="2800" dirty="0">
                <a:latin typeface="Gill Sans"/>
                <a:cs typeface="Gill Sans"/>
              </a:rPr>
              <a:t>automated </a:t>
            </a:r>
            <a:r>
              <a:rPr lang="en-US" sz="2800" dirty="0" err="1">
                <a:latin typeface="Gill Sans"/>
                <a:cs typeface="Gill Sans"/>
              </a:rPr>
              <a:t>ChIP-seq</a:t>
            </a:r>
            <a:endParaRPr lang="en-US" sz="2800" dirty="0"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1715" y="1312756"/>
            <a:ext cx="3295352" cy="5277404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46862" y="6550223"/>
            <a:ext cx="349906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Gill Sans"/>
                <a:cs typeface="Gill Sans"/>
              </a:rPr>
              <a:t>Garber</a:t>
            </a:r>
            <a:r>
              <a:rPr lang="en-US" sz="1400" dirty="0">
                <a:latin typeface="Gill Sans"/>
                <a:cs typeface="Gill Sans"/>
              </a:rPr>
              <a:t> </a:t>
            </a:r>
            <a:r>
              <a:rPr lang="en-US" sz="1400" dirty="0" smtClean="0">
                <a:latin typeface="Gill Sans"/>
                <a:cs typeface="Gill Sans"/>
              </a:rPr>
              <a:t>&amp;  </a:t>
            </a:r>
            <a:r>
              <a:rPr lang="en-US" sz="1400" dirty="0" err="1" smtClean="0">
                <a:latin typeface="Gill Sans"/>
                <a:cs typeface="Gill Sans"/>
              </a:rPr>
              <a:t>Yosef</a:t>
            </a:r>
            <a:r>
              <a:rPr lang="en-US" sz="1400" dirty="0" smtClean="0">
                <a:latin typeface="Gill Sans"/>
                <a:cs typeface="Gill Sans"/>
              </a:rPr>
              <a:t> </a:t>
            </a:r>
            <a:r>
              <a:rPr lang="en-US" sz="1400" i="1" dirty="0" smtClean="0">
                <a:latin typeface="Gill Sans"/>
                <a:cs typeface="Gill Sans"/>
              </a:rPr>
              <a:t>et al</a:t>
            </a:r>
            <a:r>
              <a:rPr lang="en-US" sz="1400" i="1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1400" b="1" dirty="0" err="1" smtClean="0">
                <a:solidFill>
                  <a:srgbClr val="000000"/>
                </a:solidFill>
                <a:latin typeface="Gill Sans"/>
                <a:cs typeface="Gill Sans"/>
              </a:rPr>
              <a:t>Mol</a:t>
            </a:r>
            <a:r>
              <a:rPr lang="en-US" sz="1400" b="1" dirty="0" smtClean="0">
                <a:solidFill>
                  <a:srgbClr val="000000"/>
                </a:solidFill>
                <a:latin typeface="Gill Sans"/>
                <a:cs typeface="Gill Sans"/>
              </a:rPr>
              <a:t> Cell </a:t>
            </a:r>
            <a:r>
              <a:rPr lang="en-US" sz="1400" dirty="0" smtClean="0">
                <a:solidFill>
                  <a:srgbClr val="000000"/>
                </a:solidFill>
                <a:latin typeface="Gill Sans"/>
                <a:cs typeface="Gill Sans"/>
              </a:rPr>
              <a:t>2012</a:t>
            </a:r>
            <a:endParaRPr lang="en-US" sz="1400" dirty="0">
              <a:latin typeface="Gill Sans"/>
              <a:cs typeface="Gill San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630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37"/>
    </mc:Choice>
    <mc:Fallback xmlns="">
      <p:transition xmlns:p14="http://schemas.microsoft.com/office/powerpoint/2010/main" spd="slow" advTm="4413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7"/>
          <p:cNvSpPr txBox="1">
            <a:spLocks noChangeArrowheads="1"/>
          </p:cNvSpPr>
          <p:nvPr/>
        </p:nvSpPr>
        <p:spPr bwMode="auto">
          <a:xfrm>
            <a:off x="0" y="255588"/>
            <a:ext cx="91932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rgbClr val="000099"/>
                </a:solidFill>
                <a:latin typeface="Tahoma" pitchFamily="34" charset="0"/>
              </a:rPr>
              <a:t>Establishment of robustness via automation </a:t>
            </a:r>
            <a:endParaRPr lang="en-US" sz="2800" dirty="0">
              <a:solidFill>
                <a:srgbClr val="000099"/>
              </a:solidFill>
              <a:latin typeface="Tahoma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931" y="1037016"/>
            <a:ext cx="8076581" cy="513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04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Gill Sans"/>
                <a:cs typeface="Gill Sans"/>
              </a:rPr>
              <a:t>ChIP-</a:t>
            </a:r>
            <a:r>
              <a:rPr lang="en-US" sz="3600" dirty="0" err="1" smtClean="0">
                <a:latin typeface="Gill Sans"/>
                <a:cs typeface="Gill Sans"/>
              </a:rPr>
              <a:t>seq</a:t>
            </a:r>
            <a:r>
              <a:rPr lang="en-US" sz="3600" dirty="0" smtClean="0">
                <a:latin typeface="Gill Sans"/>
                <a:cs typeface="Gill Sans"/>
              </a:rPr>
              <a:t> process</a:t>
            </a:r>
            <a:endParaRPr lang="en-US" sz="3600" dirty="0">
              <a:latin typeface="Gill Sans"/>
              <a:cs typeface="Gill Sans"/>
            </a:endParaRPr>
          </a:p>
        </p:txBody>
      </p:sp>
      <p:cxnSp>
        <p:nvCxnSpPr>
          <p:cNvPr id="6" name="Straight Connector 1"/>
          <p:cNvCxnSpPr>
            <a:cxnSpLocks noChangeShapeType="1"/>
          </p:cNvCxnSpPr>
          <p:nvPr/>
        </p:nvCxnSpPr>
        <p:spPr bwMode="auto">
          <a:xfrm>
            <a:off x="84138" y="1196975"/>
            <a:ext cx="8975725" cy="0"/>
          </a:xfrm>
          <a:prstGeom prst="line">
            <a:avLst/>
          </a:prstGeom>
          <a:noFill/>
          <a:ln w="25400">
            <a:solidFill>
              <a:srgbClr val="4E90BA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TextBox 21"/>
          <p:cNvSpPr txBox="1"/>
          <p:nvPr/>
        </p:nvSpPr>
        <p:spPr>
          <a:xfrm>
            <a:off x="277821" y="1680066"/>
            <a:ext cx="714398" cy="338554"/>
          </a:xfrm>
          <a:prstGeom prst="rect">
            <a:avLst/>
          </a:prstGeom>
          <a:noFill/>
          <a:ln>
            <a:solidFill>
              <a:srgbClr val="124E1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Cells</a:t>
            </a:r>
            <a:endParaRPr lang="en-US" sz="1600" dirty="0">
              <a:solidFill>
                <a:srgbClr val="1A7224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21473" y="1526178"/>
            <a:ext cx="1644247" cy="553998"/>
          </a:xfrm>
          <a:prstGeom prst="rect">
            <a:avLst/>
          </a:prstGeom>
          <a:noFill/>
          <a:ln>
            <a:solidFill>
              <a:srgbClr val="124E1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Cross-link</a:t>
            </a:r>
          </a:p>
          <a:p>
            <a:pPr algn="ctr"/>
            <a:r>
              <a:rPr lang="en-US" sz="1400" dirty="0" smtClean="0">
                <a:solidFill>
                  <a:srgbClr val="1A7224"/>
                </a:solidFill>
                <a:latin typeface="Gill Sans"/>
                <a:cs typeface="Gill Sans"/>
              </a:rPr>
              <a:t>(Formaldehyde)</a:t>
            </a:r>
            <a:endParaRPr lang="en-US" sz="1400" dirty="0">
              <a:solidFill>
                <a:srgbClr val="1A7224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734810" y="1526178"/>
            <a:ext cx="1037586" cy="584776"/>
          </a:xfrm>
          <a:prstGeom prst="rect">
            <a:avLst/>
          </a:prstGeom>
          <a:noFill/>
          <a:ln>
            <a:solidFill>
              <a:srgbClr val="124E1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Freeze </a:t>
            </a:r>
          </a:p>
          <a:p>
            <a:pPr algn="ctr"/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pellet</a:t>
            </a:r>
            <a:endParaRPr lang="en-US" sz="1600" dirty="0">
              <a:solidFill>
                <a:srgbClr val="1A7224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53220" y="1820895"/>
            <a:ext cx="93919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wash</a:t>
            </a:r>
            <a:endParaRPr lang="en-US" sz="1600" dirty="0">
              <a:solidFill>
                <a:srgbClr val="1A7224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005371" y="1210747"/>
            <a:ext cx="419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Gill Sans"/>
                <a:cs typeface="Gill Sans"/>
              </a:rPr>
              <a:t>Chromatin </a:t>
            </a:r>
            <a:r>
              <a:rPr lang="en-US" b="1" dirty="0" err="1" smtClean="0">
                <a:latin typeface="Gill Sans"/>
                <a:cs typeface="Gill Sans"/>
              </a:rPr>
              <a:t>ImmunoPrecipitation</a:t>
            </a:r>
            <a:endParaRPr lang="en-US" b="1" dirty="0">
              <a:latin typeface="Gill Sans"/>
              <a:cs typeface="Gill San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875233" y="1829362"/>
            <a:ext cx="9391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Gill Sans"/>
                <a:cs typeface="Gill Sans"/>
              </a:rPr>
              <a:t>t</a:t>
            </a:r>
            <a:r>
              <a:rPr lang="en-US" sz="1600" dirty="0" smtClean="0">
                <a:latin typeface="Gill Sans"/>
                <a:cs typeface="Gill Sans"/>
              </a:rPr>
              <a:t>haw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648877" y="1673144"/>
            <a:ext cx="103758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Gill Sans"/>
                <a:cs typeface="Gill Sans"/>
              </a:rPr>
              <a:t>Lyse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488339" y="1673144"/>
            <a:ext cx="103758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Shear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6879" y="3380974"/>
            <a:ext cx="103758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WCE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44365" y="4165616"/>
            <a:ext cx="572449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QC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873371" y="4623172"/>
            <a:ext cx="1186492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(Sequence)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1088192" y="1849343"/>
            <a:ext cx="318761" cy="0"/>
          </a:xfrm>
          <a:prstGeom prst="straightConnector1">
            <a:avLst/>
          </a:prstGeom>
          <a:ln w="28575" cmpd="sng">
            <a:solidFill>
              <a:srgbClr val="124E19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311718" y="1849343"/>
            <a:ext cx="318761" cy="0"/>
          </a:xfrm>
          <a:prstGeom prst="straightConnector1">
            <a:avLst/>
          </a:prstGeom>
          <a:ln w="28575" cmpd="sng">
            <a:solidFill>
              <a:srgbClr val="124E19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856139" y="1857810"/>
            <a:ext cx="669897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8051206" y="2123302"/>
            <a:ext cx="0" cy="1134004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941665" y="3807532"/>
            <a:ext cx="0" cy="72660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8550282" y="3767254"/>
            <a:ext cx="0" cy="326668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6762833" y="2825089"/>
            <a:ext cx="1277270" cy="1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103307" y="2794465"/>
            <a:ext cx="770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dilute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625129" y="2655812"/>
            <a:ext cx="103758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Gill Sans"/>
                <a:cs typeface="Gill Sans"/>
              </a:rPr>
              <a:t>Ab b</a:t>
            </a:r>
            <a:r>
              <a:rPr lang="en-US" sz="1600" dirty="0" smtClean="0">
                <a:latin typeface="Gill Sans"/>
                <a:cs typeface="Gill Sans"/>
              </a:rPr>
              <a:t>ind</a:t>
            </a:r>
            <a:endParaRPr lang="en-US" sz="1600" dirty="0">
              <a:latin typeface="Gill Sans"/>
              <a:cs typeface="Gill Sans"/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894633" y="2825089"/>
            <a:ext cx="616734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4747371" y="2867697"/>
            <a:ext cx="11297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incubate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734810" y="2655812"/>
            <a:ext cx="103758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12 washes</a:t>
            </a:r>
            <a:endParaRPr lang="en-US" sz="1600" dirty="0">
              <a:latin typeface="Gill Sans"/>
              <a:cs typeface="Gill Sans"/>
            </a:endParaRPr>
          </a:p>
        </p:txBody>
      </p:sp>
      <p:cxnSp>
        <p:nvCxnSpPr>
          <p:cNvPr id="55" name="Straight Arrow Connector 54"/>
          <p:cNvCxnSpPr/>
          <p:nvPr/>
        </p:nvCxnSpPr>
        <p:spPr>
          <a:xfrm>
            <a:off x="3311718" y="2825089"/>
            <a:ext cx="318761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128134" y="2655812"/>
            <a:ext cx="103758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Elute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4138" y="3460092"/>
            <a:ext cx="282992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90"/>
                </a:solidFill>
                <a:latin typeface="Gill Sans"/>
                <a:cs typeface="Gill Sans"/>
              </a:rPr>
              <a:t>Library </a:t>
            </a:r>
          </a:p>
          <a:p>
            <a:r>
              <a:rPr lang="en-US" b="1" dirty="0" smtClean="0">
                <a:solidFill>
                  <a:srgbClr val="000090"/>
                </a:solidFill>
                <a:latin typeface="Gill Sans"/>
                <a:cs typeface="Gill Sans"/>
              </a:rPr>
              <a:t>construction</a:t>
            </a:r>
            <a:endParaRPr lang="en-US" b="1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950534" y="3613981"/>
            <a:ext cx="1037586" cy="338554"/>
          </a:xfrm>
          <a:prstGeom prst="rect">
            <a:avLst/>
          </a:prstGeom>
          <a:noFill/>
          <a:ln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End repair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3921571" y="3999830"/>
            <a:ext cx="0" cy="262479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523623" y="3613981"/>
            <a:ext cx="1037586" cy="338554"/>
          </a:xfrm>
          <a:prstGeom prst="rect">
            <a:avLst/>
          </a:prstGeom>
          <a:noFill/>
          <a:ln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A base tail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175656" y="4326370"/>
            <a:ext cx="1598505" cy="584776"/>
          </a:xfrm>
          <a:prstGeom prst="rect">
            <a:avLst/>
          </a:prstGeom>
          <a:solidFill>
            <a:schemeClr val="bg1"/>
          </a:solidFill>
          <a:ln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Ligate barcoded adapters 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3101663" y="3783258"/>
            <a:ext cx="318761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398825" y="5288274"/>
            <a:ext cx="1436868" cy="584776"/>
          </a:xfrm>
          <a:prstGeom prst="rect">
            <a:avLst/>
          </a:prstGeom>
          <a:noFill/>
          <a:ln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PCR </a:t>
            </a:r>
          </a:p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amplification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403395" y="4326370"/>
            <a:ext cx="1427728" cy="584776"/>
          </a:xfrm>
          <a:prstGeom prst="rect">
            <a:avLst/>
          </a:prstGeom>
          <a:noFill/>
          <a:ln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 Size exclusion </a:t>
            </a:r>
          </a:p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&amp; cleanup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>
          <a:xfrm>
            <a:off x="3074542" y="6438713"/>
            <a:ext cx="847029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91076" y="1232972"/>
            <a:ext cx="1315159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1A7224"/>
                </a:solidFill>
                <a:latin typeface="Gill Sans"/>
                <a:cs typeface="Gill Sans"/>
              </a:rPr>
              <a:t>Prep cells</a:t>
            </a:r>
            <a:endParaRPr lang="en-US" b="1" dirty="0">
              <a:solidFill>
                <a:srgbClr val="1A7224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398825" y="6269436"/>
            <a:ext cx="1436868" cy="338554"/>
          </a:xfrm>
          <a:prstGeom prst="rect">
            <a:avLst/>
          </a:prstGeom>
          <a:noFill/>
          <a:ln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QC </a:t>
            </a:r>
            <a:r>
              <a:rPr lang="en-US" sz="1400" dirty="0" smtClean="0">
                <a:solidFill>
                  <a:srgbClr val="000090"/>
                </a:solidFill>
                <a:latin typeface="Gill Sans"/>
                <a:cs typeface="Gill Sans"/>
              </a:rPr>
              <a:t>(several)</a:t>
            </a:r>
            <a:endParaRPr lang="en-US" sz="1600" dirty="0" smtClean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383912" y="4199425"/>
            <a:ext cx="569869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Gill Sans"/>
                <a:cs typeface="Gill Sans"/>
              </a:rPr>
              <a:t>Ab</a:t>
            </a:r>
            <a:endParaRPr lang="en-US" sz="1600" dirty="0" smtClean="0">
              <a:latin typeface="Gill Sans"/>
              <a:cs typeface="Gill Sans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383912" y="4690360"/>
            <a:ext cx="1182669" cy="6432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Protein A,G</a:t>
            </a:r>
          </a:p>
          <a:p>
            <a:pPr algn="ctr"/>
            <a:r>
              <a:rPr lang="en-US" sz="1600" dirty="0">
                <a:latin typeface="Gill Sans"/>
                <a:cs typeface="Gill Sans"/>
              </a:rPr>
              <a:t>m</a:t>
            </a:r>
            <a:r>
              <a:rPr lang="en-US" sz="1600" dirty="0" smtClean="0">
                <a:latin typeface="Gill Sans"/>
                <a:cs typeface="Gill Sans"/>
              </a:rPr>
              <a:t>ag beads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5525011" y="3510952"/>
            <a:ext cx="1237822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Prepped Abs</a:t>
            </a:r>
          </a:p>
        </p:txBody>
      </p:sp>
      <p:cxnSp>
        <p:nvCxnSpPr>
          <p:cNvPr id="87" name="Straight Arrow Connector 86"/>
          <p:cNvCxnSpPr/>
          <p:nvPr/>
        </p:nvCxnSpPr>
        <p:spPr>
          <a:xfrm>
            <a:off x="6143922" y="3059471"/>
            <a:ext cx="0" cy="359603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3921571" y="6438713"/>
            <a:ext cx="852590" cy="0"/>
          </a:xfrm>
          <a:prstGeom prst="straightConnector1">
            <a:avLst/>
          </a:prstGeom>
          <a:ln w="28575" cmpd="sng">
            <a:solidFill>
              <a:srgbClr val="8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4910241" y="6161714"/>
            <a:ext cx="1741254" cy="553998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800000"/>
                </a:solidFill>
                <a:latin typeface="Gill Sans"/>
                <a:cs typeface="Gill Sans"/>
              </a:rPr>
              <a:t>DNA </a:t>
            </a:r>
            <a:r>
              <a:rPr lang="en-US" sz="1600" dirty="0" err="1" smtClean="0">
                <a:solidFill>
                  <a:srgbClr val="800000"/>
                </a:solidFill>
                <a:latin typeface="Gill Sans"/>
                <a:cs typeface="Gill Sans"/>
              </a:rPr>
              <a:t>sequencing</a:t>
            </a:r>
            <a:r>
              <a:rPr lang="en-US" sz="1600" dirty="0" smtClean="0">
                <a:solidFill>
                  <a:srgbClr val="800000"/>
                </a:solidFill>
                <a:latin typeface="Gill Sans"/>
                <a:cs typeface="Gill Sans"/>
              </a:rPr>
              <a:t> </a:t>
            </a:r>
            <a:r>
              <a:rPr lang="en-US" sz="1400" dirty="0" smtClean="0">
                <a:solidFill>
                  <a:srgbClr val="800000"/>
                </a:solidFill>
                <a:latin typeface="Gill Sans"/>
                <a:cs typeface="Gill Sans"/>
              </a:rPr>
              <a:t>(several options)</a:t>
            </a:r>
          </a:p>
        </p:txBody>
      </p:sp>
      <p:cxnSp>
        <p:nvCxnSpPr>
          <p:cNvPr id="90" name="Straight Arrow Connector 89"/>
          <p:cNvCxnSpPr/>
          <p:nvPr/>
        </p:nvCxnSpPr>
        <p:spPr>
          <a:xfrm>
            <a:off x="6740822" y="6438713"/>
            <a:ext cx="318761" cy="0"/>
          </a:xfrm>
          <a:prstGeom prst="straightConnector1">
            <a:avLst/>
          </a:prstGeom>
          <a:ln w="28575" cmpd="sng">
            <a:solidFill>
              <a:srgbClr val="8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7146599" y="6269436"/>
            <a:ext cx="1260172" cy="338554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800000"/>
                </a:solidFill>
                <a:latin typeface="Gill Sans"/>
                <a:cs typeface="Gill Sans"/>
              </a:rPr>
              <a:t>Analysis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4920413" y="5704489"/>
            <a:ext cx="2318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800000"/>
                </a:solidFill>
                <a:latin typeface="Gill Sans"/>
                <a:cs typeface="Gill Sans"/>
              </a:rPr>
              <a:t>DNA s</a:t>
            </a:r>
            <a:r>
              <a:rPr lang="en-US" b="1" dirty="0" smtClean="0">
                <a:solidFill>
                  <a:srgbClr val="800000"/>
                </a:solidFill>
                <a:latin typeface="Gill Sans"/>
                <a:cs typeface="Gill Sans"/>
              </a:rPr>
              <a:t>equencing</a:t>
            </a:r>
            <a:endParaRPr lang="en-US" b="1" dirty="0">
              <a:solidFill>
                <a:srgbClr val="800000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6788233" y="1857810"/>
            <a:ext cx="609704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6138979" y="3958453"/>
            <a:ext cx="147544" cy="1020491"/>
            <a:chOff x="5908538" y="4122997"/>
            <a:chExt cx="107830" cy="940618"/>
          </a:xfrm>
        </p:grpSpPr>
        <p:cxnSp>
          <p:nvCxnSpPr>
            <p:cNvPr id="81" name="Straight Arrow Connector 80"/>
            <p:cNvCxnSpPr/>
            <p:nvPr/>
          </p:nvCxnSpPr>
          <p:spPr>
            <a:xfrm>
              <a:off x="5908538" y="5063615"/>
              <a:ext cx="107830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>
              <a:off x="5918838" y="4122997"/>
              <a:ext cx="0" cy="940618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>
              <a:off x="5908548" y="4496718"/>
              <a:ext cx="107820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TextBox 95"/>
          <p:cNvSpPr txBox="1"/>
          <p:nvPr/>
        </p:nvSpPr>
        <p:spPr>
          <a:xfrm>
            <a:off x="3261044" y="5304379"/>
            <a:ext cx="1427728" cy="584776"/>
          </a:xfrm>
          <a:prstGeom prst="rect">
            <a:avLst/>
          </a:prstGeom>
          <a:noFill/>
          <a:ln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 Size exclusion </a:t>
            </a:r>
          </a:p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&amp; cleanup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cxnSp>
        <p:nvCxnSpPr>
          <p:cNvPr id="98" name="Straight Arrow Connector 97"/>
          <p:cNvCxnSpPr/>
          <p:nvPr/>
        </p:nvCxnSpPr>
        <p:spPr>
          <a:xfrm flipH="1">
            <a:off x="2870200" y="4606468"/>
            <a:ext cx="273706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>
            <a:off x="2882900" y="5600672"/>
            <a:ext cx="273706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2118171" y="4969535"/>
            <a:ext cx="0" cy="262479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>
            <a:off x="3930931" y="5947435"/>
            <a:ext cx="0" cy="491278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2626171" y="3120319"/>
            <a:ext cx="0" cy="400668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2543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Gill Sans"/>
                <a:cs typeface="Gill Sans"/>
              </a:rPr>
              <a:t>ChIP-</a:t>
            </a:r>
            <a:r>
              <a:rPr lang="en-US" sz="3600" dirty="0" err="1" smtClean="0">
                <a:latin typeface="Gill Sans"/>
                <a:cs typeface="Gill Sans"/>
              </a:rPr>
              <a:t>seq</a:t>
            </a:r>
            <a:r>
              <a:rPr lang="en-US" sz="3600" dirty="0" smtClean="0">
                <a:latin typeface="Gill Sans"/>
                <a:cs typeface="Gill Sans"/>
              </a:rPr>
              <a:t> process: </a:t>
            </a:r>
            <a:r>
              <a:rPr lang="en-US" sz="3600" b="1" dirty="0">
                <a:ln w="10541" cmpd="sng">
                  <a:solidFill>
                    <a:schemeClr val="tx1"/>
                  </a:solidFill>
                  <a:prstDash val="solid"/>
                </a:ln>
                <a:solidFill>
                  <a:schemeClr val="bg1">
                    <a:lumMod val="50000"/>
                  </a:schemeClr>
                </a:solidFill>
                <a:latin typeface="Gill Sans"/>
                <a:cs typeface="Gill Sans"/>
              </a:rPr>
              <a:t>Automated </a:t>
            </a:r>
            <a:endParaRPr lang="en-US" sz="3600" dirty="0">
              <a:latin typeface="Gill Sans"/>
              <a:cs typeface="Gill Sans"/>
            </a:endParaRPr>
          </a:p>
        </p:txBody>
      </p:sp>
      <p:cxnSp>
        <p:nvCxnSpPr>
          <p:cNvPr id="6" name="Straight Connector 1"/>
          <p:cNvCxnSpPr>
            <a:cxnSpLocks noChangeShapeType="1"/>
          </p:cNvCxnSpPr>
          <p:nvPr/>
        </p:nvCxnSpPr>
        <p:spPr bwMode="auto">
          <a:xfrm>
            <a:off x="84138" y="1196975"/>
            <a:ext cx="8975725" cy="0"/>
          </a:xfrm>
          <a:prstGeom prst="line">
            <a:avLst/>
          </a:prstGeom>
          <a:noFill/>
          <a:ln w="25400">
            <a:solidFill>
              <a:srgbClr val="4E90BA"/>
            </a:solidFill>
            <a:miter lim="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TextBox 21"/>
          <p:cNvSpPr txBox="1"/>
          <p:nvPr/>
        </p:nvSpPr>
        <p:spPr>
          <a:xfrm>
            <a:off x="277821" y="1680066"/>
            <a:ext cx="714398" cy="338554"/>
          </a:xfrm>
          <a:prstGeom prst="rect">
            <a:avLst/>
          </a:prstGeom>
          <a:noFill/>
          <a:ln>
            <a:solidFill>
              <a:srgbClr val="124E1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Cells</a:t>
            </a:r>
            <a:endParaRPr lang="en-US" sz="1600" dirty="0">
              <a:solidFill>
                <a:srgbClr val="1A7224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21473" y="1526178"/>
            <a:ext cx="1644247" cy="553998"/>
          </a:xfrm>
          <a:prstGeom prst="rect">
            <a:avLst/>
          </a:prstGeom>
          <a:noFill/>
          <a:ln>
            <a:solidFill>
              <a:srgbClr val="124E1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Cross-link</a:t>
            </a:r>
          </a:p>
          <a:p>
            <a:pPr algn="ctr"/>
            <a:r>
              <a:rPr lang="en-US" sz="1400" dirty="0" smtClean="0">
                <a:solidFill>
                  <a:srgbClr val="1A7224"/>
                </a:solidFill>
                <a:latin typeface="Gill Sans"/>
                <a:cs typeface="Gill Sans"/>
              </a:rPr>
              <a:t>(Formaldehyde)</a:t>
            </a:r>
            <a:endParaRPr lang="en-US" sz="1400" dirty="0">
              <a:solidFill>
                <a:srgbClr val="1A7224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734810" y="1526178"/>
            <a:ext cx="1037586" cy="584776"/>
          </a:xfrm>
          <a:prstGeom prst="rect">
            <a:avLst/>
          </a:prstGeom>
          <a:noFill/>
          <a:ln>
            <a:solidFill>
              <a:srgbClr val="124E1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Freeze </a:t>
            </a:r>
          </a:p>
          <a:p>
            <a:pPr algn="ctr"/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pellet</a:t>
            </a:r>
            <a:endParaRPr lang="en-US" sz="1600" dirty="0">
              <a:solidFill>
                <a:srgbClr val="1A7224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53220" y="1820895"/>
            <a:ext cx="93919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1A7224"/>
                </a:solidFill>
                <a:latin typeface="Gill Sans"/>
                <a:cs typeface="Gill Sans"/>
              </a:rPr>
              <a:t>wash</a:t>
            </a:r>
            <a:endParaRPr lang="en-US" sz="1600" dirty="0">
              <a:solidFill>
                <a:srgbClr val="1A7224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005371" y="1210747"/>
            <a:ext cx="419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Gill Sans"/>
                <a:cs typeface="Gill Sans"/>
              </a:rPr>
              <a:t>Chromatin </a:t>
            </a:r>
            <a:r>
              <a:rPr lang="en-US" b="1" dirty="0" err="1" smtClean="0">
                <a:latin typeface="Gill Sans"/>
                <a:cs typeface="Gill Sans"/>
              </a:rPr>
              <a:t>ImmunoPrecipitation</a:t>
            </a:r>
            <a:endParaRPr lang="en-US" b="1" dirty="0">
              <a:latin typeface="Gill Sans"/>
              <a:cs typeface="Gill San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875233" y="1829362"/>
            <a:ext cx="9391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Gill Sans"/>
                <a:cs typeface="Gill Sans"/>
              </a:rPr>
              <a:t>t</a:t>
            </a:r>
            <a:r>
              <a:rPr lang="en-US" sz="1600" dirty="0" smtClean="0">
                <a:latin typeface="Gill Sans"/>
                <a:cs typeface="Gill Sans"/>
              </a:rPr>
              <a:t>haw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648877" y="1673144"/>
            <a:ext cx="1037586" cy="338554"/>
          </a:xfrm>
          <a:prstGeom prst="rect">
            <a:avLst/>
          </a:prstGeom>
          <a:solidFill>
            <a:srgbClr val="BFBFBF"/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Gill Sans"/>
                <a:cs typeface="Gill Sans"/>
              </a:rPr>
              <a:t>Lyse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488339" y="1673144"/>
            <a:ext cx="1037586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Shear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606879" y="3380974"/>
            <a:ext cx="1037586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WCE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44365" y="4165616"/>
            <a:ext cx="572449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QC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873371" y="4623172"/>
            <a:ext cx="1186492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(Sequence)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1088192" y="1849343"/>
            <a:ext cx="318761" cy="0"/>
          </a:xfrm>
          <a:prstGeom prst="straightConnector1">
            <a:avLst/>
          </a:prstGeom>
          <a:ln w="28575" cmpd="sng">
            <a:solidFill>
              <a:srgbClr val="124E19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311718" y="1849343"/>
            <a:ext cx="318761" cy="0"/>
          </a:xfrm>
          <a:prstGeom prst="straightConnector1">
            <a:avLst/>
          </a:prstGeom>
          <a:ln w="28575" cmpd="sng">
            <a:solidFill>
              <a:srgbClr val="124E19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856139" y="1857810"/>
            <a:ext cx="669897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8051206" y="2123302"/>
            <a:ext cx="0" cy="1134004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941665" y="3807532"/>
            <a:ext cx="0" cy="72660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8550282" y="3767254"/>
            <a:ext cx="0" cy="326668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6762833" y="2825089"/>
            <a:ext cx="1277270" cy="1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103307" y="2794465"/>
            <a:ext cx="770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dilute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625129" y="2655812"/>
            <a:ext cx="1037586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Gill Sans"/>
                <a:cs typeface="Gill Sans"/>
              </a:rPr>
              <a:t>Ab b</a:t>
            </a:r>
            <a:r>
              <a:rPr lang="en-US" sz="1600" dirty="0" smtClean="0">
                <a:latin typeface="Gill Sans"/>
                <a:cs typeface="Gill Sans"/>
              </a:rPr>
              <a:t>ind</a:t>
            </a:r>
            <a:endParaRPr lang="en-US" sz="1600" dirty="0">
              <a:latin typeface="Gill Sans"/>
              <a:cs typeface="Gill Sans"/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4894633" y="2825089"/>
            <a:ext cx="616734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4747371" y="2867697"/>
            <a:ext cx="11297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"/>
                <a:cs typeface="Gill Sans"/>
              </a:rPr>
              <a:t>incubate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734810" y="2655812"/>
            <a:ext cx="1037586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12 washes</a:t>
            </a:r>
            <a:endParaRPr lang="en-US" sz="1600" dirty="0">
              <a:latin typeface="Gill Sans"/>
              <a:cs typeface="Gill Sans"/>
            </a:endParaRPr>
          </a:p>
        </p:txBody>
      </p:sp>
      <p:cxnSp>
        <p:nvCxnSpPr>
          <p:cNvPr id="55" name="Straight Arrow Connector 54"/>
          <p:cNvCxnSpPr/>
          <p:nvPr/>
        </p:nvCxnSpPr>
        <p:spPr>
          <a:xfrm>
            <a:off x="3311718" y="2825089"/>
            <a:ext cx="318761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128134" y="2655812"/>
            <a:ext cx="1037586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Elute</a:t>
            </a:r>
            <a:endParaRPr lang="en-US" sz="1600" dirty="0">
              <a:latin typeface="Gill Sans"/>
              <a:cs typeface="Gill Sans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4138" y="3460092"/>
            <a:ext cx="282992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90"/>
                </a:solidFill>
                <a:latin typeface="Gill Sans"/>
                <a:cs typeface="Gill Sans"/>
              </a:rPr>
              <a:t>Library </a:t>
            </a:r>
          </a:p>
          <a:p>
            <a:r>
              <a:rPr lang="en-US" b="1" dirty="0" smtClean="0">
                <a:solidFill>
                  <a:srgbClr val="000090"/>
                </a:solidFill>
                <a:latin typeface="Gill Sans"/>
                <a:cs typeface="Gill Sans"/>
              </a:rPr>
              <a:t>construction</a:t>
            </a:r>
            <a:endParaRPr lang="en-US" b="1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950534" y="3613981"/>
            <a:ext cx="1037586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End repair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3921571" y="3999830"/>
            <a:ext cx="0" cy="262479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523623" y="3613981"/>
            <a:ext cx="1037586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A base tail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188356" y="4326370"/>
            <a:ext cx="1598505" cy="584776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Ligate barcoded adapters 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3101663" y="3783258"/>
            <a:ext cx="318761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398825" y="5288274"/>
            <a:ext cx="1436868" cy="584776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PCR </a:t>
            </a:r>
          </a:p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amplification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403395" y="4326370"/>
            <a:ext cx="1427728" cy="584776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 Size exclusion </a:t>
            </a:r>
          </a:p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&amp; cleanup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>
          <a:xfrm>
            <a:off x="3074542" y="6438713"/>
            <a:ext cx="847029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91076" y="1232972"/>
            <a:ext cx="1315159" cy="369332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1A7224"/>
                </a:solidFill>
                <a:latin typeface="Gill Sans"/>
                <a:cs typeface="Gill Sans"/>
              </a:rPr>
              <a:t>Prep cells</a:t>
            </a:r>
            <a:endParaRPr lang="en-US" b="1" dirty="0">
              <a:solidFill>
                <a:srgbClr val="1A7224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398825" y="6269436"/>
            <a:ext cx="1436868" cy="338554"/>
          </a:xfrm>
          <a:prstGeom prst="rect">
            <a:avLst/>
          </a:prstGeom>
          <a:solidFill>
            <a:srgbClr val="BFBFBF"/>
          </a:solidFill>
          <a:ln w="28575" cmpd="sng"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QC </a:t>
            </a:r>
            <a:r>
              <a:rPr lang="en-US" sz="1400" dirty="0" smtClean="0">
                <a:solidFill>
                  <a:srgbClr val="000090"/>
                </a:solidFill>
                <a:latin typeface="Gill Sans"/>
                <a:cs typeface="Gill Sans"/>
              </a:rPr>
              <a:t>(several)</a:t>
            </a:r>
            <a:endParaRPr lang="en-US" sz="1600" dirty="0" smtClean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6383912" y="4199425"/>
            <a:ext cx="569869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Gill Sans"/>
                <a:cs typeface="Gill Sans"/>
              </a:rPr>
              <a:t>Ab</a:t>
            </a:r>
            <a:endParaRPr lang="en-US" sz="1600" dirty="0" smtClean="0">
              <a:latin typeface="Gill Sans"/>
              <a:cs typeface="Gill Sans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383912" y="4690360"/>
            <a:ext cx="1182669" cy="6432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Protein A,G</a:t>
            </a:r>
          </a:p>
          <a:p>
            <a:pPr algn="ctr"/>
            <a:r>
              <a:rPr lang="en-US" sz="1600" dirty="0">
                <a:latin typeface="Gill Sans"/>
                <a:cs typeface="Gill Sans"/>
              </a:rPr>
              <a:t>m</a:t>
            </a:r>
            <a:r>
              <a:rPr lang="en-US" sz="1600" dirty="0" smtClean="0">
                <a:latin typeface="Gill Sans"/>
                <a:cs typeface="Gill Sans"/>
              </a:rPr>
              <a:t>ag beads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5525011" y="3510952"/>
            <a:ext cx="1237822" cy="338554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"/>
                <a:cs typeface="Gill Sans"/>
              </a:rPr>
              <a:t>Prepped Abs</a:t>
            </a:r>
          </a:p>
        </p:txBody>
      </p:sp>
      <p:cxnSp>
        <p:nvCxnSpPr>
          <p:cNvPr id="87" name="Straight Arrow Connector 86"/>
          <p:cNvCxnSpPr/>
          <p:nvPr/>
        </p:nvCxnSpPr>
        <p:spPr>
          <a:xfrm>
            <a:off x="6143922" y="3059471"/>
            <a:ext cx="0" cy="359603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>
            <a:off x="3921571" y="6438713"/>
            <a:ext cx="852590" cy="0"/>
          </a:xfrm>
          <a:prstGeom prst="straightConnector1">
            <a:avLst/>
          </a:prstGeom>
          <a:ln w="28575" cmpd="sng">
            <a:solidFill>
              <a:srgbClr val="8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4910241" y="6161714"/>
            <a:ext cx="1741254" cy="553998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800000"/>
                </a:solidFill>
                <a:latin typeface="Gill Sans"/>
                <a:cs typeface="Gill Sans"/>
              </a:rPr>
              <a:t>DNA </a:t>
            </a:r>
            <a:r>
              <a:rPr lang="en-US" sz="1600" dirty="0" err="1" smtClean="0">
                <a:solidFill>
                  <a:srgbClr val="800000"/>
                </a:solidFill>
                <a:latin typeface="Gill Sans"/>
                <a:cs typeface="Gill Sans"/>
              </a:rPr>
              <a:t>sequencing</a:t>
            </a:r>
            <a:r>
              <a:rPr lang="en-US" sz="1600" dirty="0" smtClean="0">
                <a:solidFill>
                  <a:srgbClr val="800000"/>
                </a:solidFill>
                <a:latin typeface="Gill Sans"/>
                <a:cs typeface="Gill Sans"/>
              </a:rPr>
              <a:t> </a:t>
            </a:r>
            <a:r>
              <a:rPr lang="en-US" sz="1400" dirty="0" smtClean="0">
                <a:solidFill>
                  <a:srgbClr val="800000"/>
                </a:solidFill>
                <a:latin typeface="Gill Sans"/>
                <a:cs typeface="Gill Sans"/>
              </a:rPr>
              <a:t>(several options)</a:t>
            </a:r>
          </a:p>
        </p:txBody>
      </p:sp>
      <p:cxnSp>
        <p:nvCxnSpPr>
          <p:cNvPr id="90" name="Straight Arrow Connector 89"/>
          <p:cNvCxnSpPr/>
          <p:nvPr/>
        </p:nvCxnSpPr>
        <p:spPr>
          <a:xfrm>
            <a:off x="6740822" y="6438713"/>
            <a:ext cx="318761" cy="0"/>
          </a:xfrm>
          <a:prstGeom prst="straightConnector1">
            <a:avLst/>
          </a:prstGeom>
          <a:ln w="28575" cmpd="sng">
            <a:solidFill>
              <a:srgbClr val="8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7146599" y="6269436"/>
            <a:ext cx="1260172" cy="338554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800000"/>
                </a:solidFill>
                <a:latin typeface="Gill Sans"/>
                <a:cs typeface="Gill Sans"/>
              </a:rPr>
              <a:t>Analysis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4920413" y="5704489"/>
            <a:ext cx="2356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800000"/>
                </a:solidFill>
                <a:latin typeface="Gill Sans"/>
                <a:cs typeface="Gill Sans"/>
              </a:rPr>
              <a:t>DNA s</a:t>
            </a:r>
            <a:r>
              <a:rPr lang="en-US" b="1" dirty="0" smtClean="0">
                <a:solidFill>
                  <a:srgbClr val="800000"/>
                </a:solidFill>
                <a:latin typeface="Gill Sans"/>
                <a:cs typeface="Gill Sans"/>
              </a:rPr>
              <a:t>equencing</a:t>
            </a:r>
            <a:endParaRPr lang="en-US" b="1" dirty="0">
              <a:solidFill>
                <a:srgbClr val="800000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6788233" y="1857810"/>
            <a:ext cx="609704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6138979" y="3958453"/>
            <a:ext cx="147544" cy="1020491"/>
            <a:chOff x="5908538" y="4122997"/>
            <a:chExt cx="107830" cy="940618"/>
          </a:xfrm>
        </p:grpSpPr>
        <p:cxnSp>
          <p:nvCxnSpPr>
            <p:cNvPr id="81" name="Straight Arrow Connector 80"/>
            <p:cNvCxnSpPr/>
            <p:nvPr/>
          </p:nvCxnSpPr>
          <p:spPr>
            <a:xfrm>
              <a:off x="5908538" y="5063615"/>
              <a:ext cx="107830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/>
            <p:nvPr/>
          </p:nvCxnSpPr>
          <p:spPr>
            <a:xfrm>
              <a:off x="5918838" y="4122997"/>
              <a:ext cx="0" cy="940618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triangl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>
              <a:off x="5908548" y="4496718"/>
              <a:ext cx="107820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TextBox 95"/>
          <p:cNvSpPr txBox="1"/>
          <p:nvPr/>
        </p:nvSpPr>
        <p:spPr>
          <a:xfrm>
            <a:off x="3273744" y="5304379"/>
            <a:ext cx="1427728" cy="584776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 cmpd="sng">
            <a:solidFill>
              <a:srgbClr val="00009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 Size exclusion </a:t>
            </a:r>
          </a:p>
          <a:p>
            <a:pPr algn="ctr"/>
            <a:r>
              <a:rPr lang="en-US" sz="1600" dirty="0" smtClean="0">
                <a:solidFill>
                  <a:srgbClr val="000090"/>
                </a:solidFill>
                <a:latin typeface="Gill Sans"/>
                <a:cs typeface="Gill Sans"/>
              </a:rPr>
              <a:t>&amp; cleanup</a:t>
            </a:r>
            <a:endParaRPr lang="en-US" sz="160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cxnSp>
        <p:nvCxnSpPr>
          <p:cNvPr id="98" name="Straight Arrow Connector 97"/>
          <p:cNvCxnSpPr/>
          <p:nvPr/>
        </p:nvCxnSpPr>
        <p:spPr>
          <a:xfrm flipH="1">
            <a:off x="2870200" y="4606468"/>
            <a:ext cx="273706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>
            <a:off x="2882900" y="5600672"/>
            <a:ext cx="273706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2118171" y="4969535"/>
            <a:ext cx="0" cy="262479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>
            <a:off x="3930931" y="5947435"/>
            <a:ext cx="0" cy="491278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2626171" y="3120319"/>
            <a:ext cx="0" cy="400668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631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134938"/>
            <a:ext cx="9144000" cy="1143000"/>
          </a:xfrm>
        </p:spPr>
        <p:txBody>
          <a:bodyPr>
            <a:noAutofit/>
          </a:bodyPr>
          <a:lstStyle/>
          <a:p>
            <a:r>
              <a:rPr lang="en-US" sz="2800" dirty="0">
                <a:latin typeface="Gill Sans"/>
                <a:cs typeface="Gill Sans"/>
              </a:rPr>
              <a:t>Systematic comparison of monoclonal </a:t>
            </a:r>
            <a:r>
              <a:rPr lang="en-US" sz="2800" dirty="0" err="1" smtClean="0">
                <a:latin typeface="Gill Sans"/>
                <a:cs typeface="Gill Sans"/>
              </a:rPr>
              <a:t>vs</a:t>
            </a:r>
            <a:r>
              <a:rPr lang="en-US" sz="2800" dirty="0" smtClean="0">
                <a:latin typeface="Gill Sans"/>
                <a:cs typeface="Gill Sans"/>
              </a:rPr>
              <a:t> polyclonal </a:t>
            </a:r>
            <a:r>
              <a:rPr lang="en-US" sz="2800" dirty="0">
                <a:latin typeface="Gill Sans"/>
                <a:cs typeface="Gill Sans"/>
              </a:rPr>
              <a:t>antibodies for </a:t>
            </a:r>
            <a:r>
              <a:rPr lang="en-US" sz="2800" dirty="0" err="1" smtClean="0">
                <a:latin typeface="Gill Sans"/>
                <a:cs typeface="Gill Sans"/>
              </a:rPr>
              <a:t>ChIP</a:t>
            </a:r>
            <a:r>
              <a:rPr lang="en-US" sz="2800" dirty="0" err="1">
                <a:latin typeface="Gill Sans"/>
                <a:cs typeface="Gill Sans"/>
              </a:rPr>
              <a:t>-seq</a:t>
            </a:r>
            <a:endParaRPr lang="en-US" sz="2800" dirty="0">
              <a:latin typeface="Gill Sans"/>
              <a:cs typeface="Gill Sans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5694105" y="6521868"/>
            <a:ext cx="386183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Calibri" pitchFamily="34" charset="0"/>
              </a:rPr>
              <a:t>Busby, </a:t>
            </a:r>
            <a:r>
              <a:rPr lang="en-US" sz="1400" i="1" dirty="0" smtClean="0">
                <a:latin typeface="Calibri" pitchFamily="34" charset="0"/>
              </a:rPr>
              <a:t>et. al.</a:t>
            </a:r>
            <a:r>
              <a:rPr lang="en-US" sz="1400" i="1" dirty="0" smtClean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sz="1400" b="1" dirty="0" smtClean="0">
                <a:solidFill>
                  <a:srgbClr val="000000"/>
                </a:solidFill>
                <a:latin typeface="Calibri" pitchFamily="34" charset="0"/>
              </a:rPr>
              <a:t>Epigenetics &amp; Chromatin</a:t>
            </a:r>
            <a:r>
              <a:rPr lang="en-US" sz="1400" dirty="0" smtClean="0">
                <a:solidFill>
                  <a:srgbClr val="000000"/>
                </a:solidFill>
                <a:latin typeface="Calibri" pitchFamily="34" charset="0"/>
              </a:rPr>
              <a:t>, 2016</a:t>
            </a:r>
            <a:endParaRPr lang="en-US" sz="1400" dirty="0">
              <a:latin typeface="Calibr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767" y="1277939"/>
            <a:ext cx="4684501" cy="5243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20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Box 3"/>
          <p:cNvSpPr txBox="1">
            <a:spLocks noChangeArrowheads="1"/>
          </p:cNvSpPr>
          <p:nvPr/>
        </p:nvSpPr>
        <p:spPr bwMode="auto">
          <a:xfrm>
            <a:off x="1" y="433390"/>
            <a:ext cx="9144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"/>
                <a:cs typeface="Gill Sans"/>
              </a:rPr>
              <a:t>Whip-seq – without IP</a:t>
            </a:r>
            <a:endParaRPr lang="en-US" sz="28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768" y="1285436"/>
            <a:ext cx="5870278" cy="545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11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9"/>
    </mc:Choice>
    <mc:Fallback xmlns="">
      <p:transition xmlns:p14="http://schemas.microsoft.com/office/powerpoint/2010/main" spd="slow" advTm="683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553223"/>
            <a:ext cx="9144000" cy="1143000"/>
          </a:xfrm>
        </p:spPr>
        <p:txBody>
          <a:bodyPr>
            <a:noAutofit/>
          </a:bodyPr>
          <a:lstStyle/>
          <a:p>
            <a:r>
              <a:rPr lang="hu-HU" sz="3600" dirty="0" smtClean="0">
                <a:latin typeface="Gill Sans"/>
                <a:cs typeface="Gill Sans"/>
              </a:rPr>
              <a:t>Questions ?</a:t>
            </a:r>
            <a:endParaRPr lang="en-US" sz="36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98092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Chromatin Structure &amp; Organization 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7190846" y="6477000"/>
            <a:ext cx="21224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Broad Communications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72443" b="43276"/>
          <a:stretch/>
        </p:blipFill>
        <p:spPr>
          <a:xfrm>
            <a:off x="1657276" y="1417638"/>
            <a:ext cx="1414914" cy="2912457"/>
          </a:xfrm>
          <a:prstGeom prst="rect">
            <a:avLst/>
          </a:prstGeom>
        </p:spPr>
      </p:pic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3124200" y="3415695"/>
            <a:ext cx="21224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600" dirty="0">
                <a:latin typeface="Gill Sans"/>
                <a:cs typeface="Gill Sans"/>
              </a:rPr>
              <a:t>n</a:t>
            </a:r>
            <a:r>
              <a:rPr lang="en-US" sz="1600" dirty="0" smtClean="0">
                <a:latin typeface="Gill Sans"/>
                <a:cs typeface="Gill Sans"/>
              </a:rPr>
              <a:t>ucleus</a:t>
            </a:r>
            <a:endParaRPr lang="en-US" sz="16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84603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Chromatin Structure &amp; Organization 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7190846" y="6477000"/>
            <a:ext cx="21224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Broad Communications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37107" b="43983"/>
          <a:stretch/>
        </p:blipFill>
        <p:spPr>
          <a:xfrm>
            <a:off x="1657276" y="1417638"/>
            <a:ext cx="3229200" cy="287617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07621" y="3752019"/>
            <a:ext cx="1729617" cy="78369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5550" t="1290" r="72443" b="92779"/>
          <a:stretch/>
        </p:blipFill>
        <p:spPr>
          <a:xfrm>
            <a:off x="3507621" y="3752019"/>
            <a:ext cx="1378855" cy="54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237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Gill Sans"/>
                <a:cs typeface="Gill Sans"/>
              </a:rPr>
              <a:t>Chromatin Structure &amp; Organization 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7190846" y="6477000"/>
            <a:ext cx="21224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Broad Communications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276" y="1417638"/>
            <a:ext cx="5134428" cy="513442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389811" y="1526495"/>
            <a:ext cx="568475" cy="78369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27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147934"/>
            <a:ext cx="7848600" cy="5329066"/>
          </a:xfrm>
          <a:prstGeom prst="rect">
            <a:avLst/>
          </a:prstGeom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934200" y="6477000"/>
            <a:ext cx="21224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 err="1"/>
              <a:t>Ecker</a:t>
            </a:r>
            <a:r>
              <a:rPr lang="en-US" sz="1400" dirty="0"/>
              <a:t> </a:t>
            </a:r>
            <a:r>
              <a:rPr lang="en-US" sz="1400" i="1" dirty="0" smtClean="0">
                <a:latin typeface="Calibri" pitchFamily="34" charset="0"/>
              </a:rPr>
              <a:t>et al</a:t>
            </a:r>
            <a:r>
              <a:rPr lang="en-US" sz="1400" dirty="0" smtClean="0">
                <a:latin typeface="Calibri" pitchFamily="34" charset="0"/>
              </a:rPr>
              <a:t>.</a:t>
            </a:r>
            <a:r>
              <a:rPr lang="en-US" sz="1400" dirty="0" smtClean="0">
                <a:solidFill>
                  <a:srgbClr val="000000"/>
                </a:solidFill>
                <a:latin typeface="Calibri" pitchFamily="34" charset="0"/>
              </a:rPr>
              <a:t>, </a:t>
            </a:r>
            <a:r>
              <a:rPr lang="en-US" sz="1400" b="1" dirty="0">
                <a:solidFill>
                  <a:srgbClr val="000000"/>
                </a:solidFill>
                <a:latin typeface="Calibri" pitchFamily="34" charset="0"/>
              </a:rPr>
              <a:t>Nature </a:t>
            </a:r>
            <a:r>
              <a:rPr lang="en-US" sz="1400" dirty="0" smtClean="0">
                <a:solidFill>
                  <a:srgbClr val="000000"/>
                </a:solidFill>
                <a:latin typeface="Calibri" pitchFamily="34" charset="0"/>
              </a:rPr>
              <a:t>2012</a:t>
            </a:r>
            <a:endParaRPr lang="en-US" sz="1400" dirty="0">
              <a:latin typeface="Calibri" pitchFamily="34" charset="0"/>
            </a:endParaRPr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0" y="274638"/>
            <a:ext cx="91440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Gill Sans"/>
                <a:cs typeface="Gill Sans"/>
              </a:rPr>
              <a:t>Study</a:t>
            </a:r>
            <a:r>
              <a:rPr lang="en-US" sz="3200" dirty="0" smtClean="0">
                <a:latin typeface="Gill Sans"/>
                <a:cs typeface="Gill Sans"/>
              </a:rPr>
              <a:t> of Chromatin Structure &amp; Organization </a:t>
            </a:r>
            <a:endParaRPr lang="en-US" sz="3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24687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941" y="798987"/>
            <a:ext cx="4907076" cy="5715000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377400" y="6513987"/>
            <a:ext cx="535842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Zhou, Goren &amp; Bernstein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Gill Sans"/>
                <a:cs typeface="Gill Sans"/>
              </a:rPr>
              <a:t>Nature Reviews Genetics 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2010</a:t>
            </a:r>
            <a:endParaRPr lang="en-US" sz="1400" dirty="0">
              <a:latin typeface="Gill Sans"/>
              <a:cs typeface="Gill Sans"/>
            </a:endParaRP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86099"/>
            <a:ext cx="9144000" cy="71148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latin typeface="Gill Sans"/>
                <a:cs typeface="Gill Sans"/>
              </a:rPr>
              <a:t>Layers of chromatin organization:</a:t>
            </a:r>
          </a:p>
        </p:txBody>
      </p:sp>
    </p:spTree>
    <p:extLst>
      <p:ext uri="{BB962C8B-B14F-4D97-AF65-F5344CB8AC3E}">
        <p14:creationId xmlns:p14="http://schemas.microsoft.com/office/powerpoint/2010/main" val="16928648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212193" y="6315274"/>
            <a:ext cx="6162495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Gill Sans"/>
                <a:cs typeface="Gill Sans"/>
              </a:rPr>
              <a:t>Modified from </a:t>
            </a:r>
            <a:r>
              <a:rPr lang="en-US" sz="1400" dirty="0" err="1" smtClean="0">
                <a:latin typeface="Gill Sans"/>
                <a:cs typeface="Gill Sans"/>
              </a:rPr>
              <a:t>Zho</a:t>
            </a:r>
            <a:r>
              <a:rPr lang="en-US" sz="1400" dirty="0" smtClean="0">
                <a:latin typeface="Gill Sans"/>
                <a:cs typeface="Gill Sans"/>
              </a:rPr>
              <a:t>, Goren &amp; Bernstein </a:t>
            </a:r>
            <a:r>
              <a:rPr lang="en-US" sz="1400" b="1" dirty="0">
                <a:solidFill>
                  <a:srgbClr val="000000"/>
                </a:solidFill>
                <a:latin typeface="Gill Sans"/>
                <a:cs typeface="Gill Sans"/>
              </a:rPr>
              <a:t>Nature Reviews Genetics 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2010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892" y="1430121"/>
            <a:ext cx="6198569" cy="3587994"/>
          </a:xfrm>
          <a:prstGeom prst="rect">
            <a:avLst/>
          </a:prstGeom>
        </p:spPr>
      </p:pic>
      <p:sp>
        <p:nvSpPr>
          <p:cNvPr id="6" name="Title 3"/>
          <p:cNvSpPr txBox="1">
            <a:spLocks/>
          </p:cNvSpPr>
          <p:nvPr/>
        </p:nvSpPr>
        <p:spPr>
          <a:xfrm>
            <a:off x="0" y="287121"/>
            <a:ext cx="91440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Gill Sans"/>
                <a:cs typeface="Gill Sans"/>
              </a:rPr>
              <a:t>The dynamics of chromatin </a:t>
            </a:r>
            <a:r>
              <a:rPr lang="en-US" sz="3200" dirty="0" smtClean="0">
                <a:latin typeface="Gill Sans"/>
                <a:cs typeface="Gill Sans"/>
              </a:rPr>
              <a:t>structure</a:t>
            </a:r>
            <a:endParaRPr lang="en-US" sz="3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6284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9"/>
    </mc:Choice>
    <mc:Fallback xmlns="">
      <p:transition xmlns:p14="http://schemas.microsoft.com/office/powerpoint/2010/main" spd="slow" advTm="683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1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93303</TotalTime>
  <Words>846</Words>
  <Application>Microsoft Macintosh PowerPoint</Application>
  <PresentationFormat>On-screen Show (4:3)</PresentationFormat>
  <Paragraphs>224</Paragraphs>
  <Slides>38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PowerPoint Presentation</vt:lpstr>
      <vt:lpstr>Outline</vt:lpstr>
      <vt:lpstr>Outline</vt:lpstr>
      <vt:lpstr>Chromatin Structure &amp; Organization </vt:lpstr>
      <vt:lpstr>Chromatin Structure &amp; Organization </vt:lpstr>
      <vt:lpstr>Chromatin Structure &amp; Organization </vt:lpstr>
      <vt:lpstr>PowerPoint Presentation</vt:lpstr>
      <vt:lpstr>PowerPoint Presentation</vt:lpstr>
      <vt:lpstr>PowerPoint Presentation</vt:lpstr>
      <vt:lpstr>Outline</vt:lpstr>
      <vt:lpstr>ChIP-seq</vt:lpstr>
      <vt:lpstr>Analysis of ChIP-seq data</vt:lpstr>
      <vt:lpstr>Analysis of ChIP-seq data</vt:lpstr>
      <vt:lpstr>PowerPoint Presentation</vt:lpstr>
      <vt:lpstr>Visualization of ChIP-seq data</vt:lpstr>
      <vt:lpstr>Quality Control: library complexity</vt:lpstr>
      <vt:lpstr>Quality Control:  Autocorrelation</vt:lpstr>
      <vt:lpstr>PowerPoint Presentation</vt:lpstr>
      <vt:lpstr>Outline</vt:lpstr>
      <vt:lpstr>PowerPoint Presentation</vt:lpstr>
      <vt:lpstr>Annotation of putative enhancers</vt:lpstr>
      <vt:lpstr>PowerPoint Presentation</vt:lpstr>
      <vt:lpstr>PowerPoint Presentation</vt:lpstr>
      <vt:lpstr>PowerPoint Presentation</vt:lpstr>
      <vt:lpstr>PowerPoint Presentation</vt:lpstr>
      <vt:lpstr>Outline</vt:lpstr>
      <vt:lpstr>PowerPoint Presentation</vt:lpstr>
      <vt:lpstr>PowerPoint Presentation</vt:lpstr>
      <vt:lpstr>PowerPoint Presentation</vt:lpstr>
      <vt:lpstr>PowerPoint Presentation</vt:lpstr>
      <vt:lpstr>Outline</vt:lpstr>
      <vt:lpstr>PowerPoint Presentation</vt:lpstr>
      <vt:lpstr>PowerPoint Presentation</vt:lpstr>
      <vt:lpstr>ChIP-seq process</vt:lpstr>
      <vt:lpstr>ChIP-seq process: Automated </vt:lpstr>
      <vt:lpstr>Systematic comparison of monoclonal vs polyclonal antibodies for ChIP-seq</vt:lpstr>
      <vt:lpstr>PowerPoint Presentation</vt:lpstr>
      <vt:lpstr>Questions ?</vt:lpstr>
    </vt:vector>
  </TitlesOfParts>
  <Company>Broad Institute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Alon Goren</dc:creator>
  <cp:lastModifiedBy>Alon Goren</cp:lastModifiedBy>
  <cp:revision>655</cp:revision>
  <cp:lastPrinted>2013-05-16T14:52:24Z</cp:lastPrinted>
  <dcterms:created xsi:type="dcterms:W3CDTF">2013-03-27T15:02:07Z</dcterms:created>
  <dcterms:modified xsi:type="dcterms:W3CDTF">2018-02-16T05:28:52Z</dcterms:modified>
</cp:coreProperties>
</file>

<file path=docProps/thumbnail.jpeg>
</file>